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1" r:id="rId2"/>
    <p:sldId id="282" r:id="rId3"/>
    <p:sldId id="28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C4F6-A05E-2A49-94BD-915832F3A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8A223-7828-F74D-993F-FC1E18B8C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0851-BD55-B341-8BBE-4EA505F3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489AB-309D-2F46-B3B4-E0FB64BA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AB6E1-EFDD-6B4B-863F-13489FE8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0726-6D8A-7442-BB44-1B0DF15B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6E06B-EFB8-A14A-9227-77E15B5E7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3B1E6-5AFD-4547-B787-2A1D980B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40E43-C464-4949-8170-305D94E8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F570D-84D8-D14A-AEE3-0819F393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9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08144-217F-E144-AC9F-1C122B269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24055-A04F-2D43-888C-98EEDDB83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6159-5211-884F-8C00-292AF902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96A67-A34E-184C-A99D-95AA52EE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DF775-DF96-404E-9279-CE9A2994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3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A646-0F51-4939-946E-B02D1789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365125"/>
            <a:ext cx="7177314" cy="721993"/>
          </a:xfrm>
        </p:spPr>
        <p:txBody>
          <a:bodyPr anchor="b"/>
          <a:lstStyle>
            <a:lvl1pPr>
              <a:defRPr sz="2000" cap="all" spc="100" baseline="0">
                <a:solidFill>
                  <a:srgbClr val="5D87A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45184-DEA7-4C5D-9289-C5A0C86A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87E4F-F542-4672-A204-4DBB7E21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43EEED82-17F6-4AC3-9ACF-9019675B6E5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9605D-F772-43F3-953A-22FE0133E7DD}"/>
              </a:ext>
            </a:extLst>
          </p:cNvPr>
          <p:cNvSpPr txBox="1"/>
          <p:nvPr userDrawn="1"/>
        </p:nvSpPr>
        <p:spPr>
          <a:xfrm>
            <a:off x="718457" y="6356350"/>
            <a:ext cx="6173620" cy="3651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800" b="0" cap="none" spc="0" baseline="0" noProof="0" dirty="0"/>
              <a:t>© 2019 Responsible Jewellery Council. All rights reserved. Confidential proprietary information.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99FBB9-9B35-4096-B7E2-188F4DE69942}"/>
              </a:ext>
            </a:extLst>
          </p:cNvPr>
          <p:cNvCxnSpPr>
            <a:cxnSpLocks/>
          </p:cNvCxnSpPr>
          <p:nvPr userDrawn="1"/>
        </p:nvCxnSpPr>
        <p:spPr>
          <a:xfrm>
            <a:off x="718456" y="1215414"/>
            <a:ext cx="3600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18972D-1540-43F4-A680-9D06E699E37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51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D4D7B8-5597-4DD1-A2D7-D4E843EB0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3" r="21131"/>
          <a:stretch/>
        </p:blipFill>
        <p:spPr>
          <a:xfrm>
            <a:off x="10864889" y="51115"/>
            <a:ext cx="644939" cy="10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9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F988-E018-F040-B07F-F597D380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E801-282E-DA4E-9EB2-58223F7F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136D-726E-4E4E-BA6D-42B953A8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CD34D-5F72-C64D-A809-1559815F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8C08-06F9-0A45-BD4C-3504A61C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6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0205-BE9A-A046-B5AC-3F30E1A0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DFFD3-B42B-1B45-9B0C-A2B87AFC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29E4C-39A6-004B-B8FC-B7BAD18E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EDF5-F5FF-9D47-9EC7-9C0F933C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125A-8B93-A641-A764-9EB20436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1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3042-2D2D-7A4E-B57D-3BDD9C17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2FCEB-CFC2-EA4E-AB93-2D49B668D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C7836-99BF-5C46-9FE8-462ED5576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9A6E5-A10B-0444-B26D-67EBE25F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0FE99-30E7-A945-9597-7359D713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49073-ECD4-1F4E-8996-E11C18D9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CA9E-9781-574D-BB24-207956D6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FA47F-48AB-3845-8CF6-7712BD261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B23A-2272-454C-9372-AFA00A159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9EE77-FA6A-E04B-B280-B1DD63CE3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E8DC6-DC2E-FE4B-AE0F-E77847DED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F4994-3B01-5140-BFFC-8711B91D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98EA9-69BA-424F-ABF5-AA0D563D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97F03-4669-2249-A4D6-DD3164A8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11143-46C5-E048-AC13-239A5B1D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C9C44-04D8-8A4E-AC42-189AB87C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3C98A-440A-924B-A63A-0A0BC764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B9EAF-3911-5340-9598-7D293B0A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2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19D07-5DEC-A04D-8236-0CA0FD66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BE8AD-790F-C54F-9E6C-83A29F7D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FE7AE-1AA2-3243-81B2-4494EE91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9500-9D80-314A-9E41-899B9F72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741A-AF00-174D-A77A-91E2D08A3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B3220-3B3E-944A-B463-DCAC5BC88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40515-D75D-7146-BA02-01EAC051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5937B-DFD7-B046-B4A1-355C236D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8FC8-7EB5-EC44-BCE2-1CD588AD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453E-1B1C-DB4B-AC7F-CD4E87A4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C7FBB-1B41-FB43-8EE8-B92D62E00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4954-DAF8-E148-BC23-81E7A8E9D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5F340-33EC-B043-B00E-1E27A8B6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79CE3-8187-3C4A-B011-B1E7ACBB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F84A3-1CA1-C74E-ACC1-22563D8B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5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A4BE-AE7A-5B48-AB72-ED747B5C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35C7E-90D6-4545-9E7E-BD171D20A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9214-5B2C-BA4C-A688-BCE28041D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D07D-041E-DB44-8161-88AFB80C015A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46599-2F35-6F41-93B7-EFEC54D7B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AB85-44C2-CC48-9649-C14E6467D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DE17-C966-1C45-BE96-C37A12F9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F1494-8B83-794E-AE78-48C395500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7600" y="2336814"/>
            <a:ext cx="8009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Iris Van der Veken</a:t>
            </a:r>
          </a:p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Responsible Jewellery Council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3416A-9854-B34D-AE21-AF8A92C422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6215-0234-4C1C-9380-F644F2D1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Who we are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B0F793-2B65-40EB-930C-17C6A7FF427D}"/>
              </a:ext>
            </a:extLst>
          </p:cNvPr>
          <p:cNvGrpSpPr/>
          <p:nvPr/>
        </p:nvGrpSpPr>
        <p:grpSpPr>
          <a:xfrm>
            <a:off x="4735719" y="4361413"/>
            <a:ext cx="2230539" cy="1685266"/>
            <a:chOff x="3012720" y="4795846"/>
            <a:chExt cx="2230539" cy="16852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C719AC-DDF9-4283-8043-1B578DB859F8}"/>
                </a:ext>
              </a:extLst>
            </p:cNvPr>
            <p:cNvGrpSpPr/>
            <p:nvPr/>
          </p:nvGrpSpPr>
          <p:grpSpPr>
            <a:xfrm>
              <a:off x="3271924" y="4795846"/>
              <a:ext cx="1643837" cy="911309"/>
              <a:chOff x="8284703" y="1686138"/>
              <a:chExt cx="1643837" cy="911309"/>
            </a:xfrm>
          </p:grpSpPr>
          <p:pic>
            <p:nvPicPr>
              <p:cNvPr id="7" name="Graphic 6" descr="Gold bars">
                <a:extLst>
                  <a:ext uri="{FF2B5EF4-FFF2-40B4-BE49-F238E27FC236}">
                    <a16:creationId xmlns:a16="http://schemas.microsoft.com/office/drawing/2014/main" id="{AA2EC236-1FB4-4B41-A62F-E827D5528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84703" y="1686138"/>
                <a:ext cx="911309" cy="911309"/>
              </a:xfrm>
              <a:prstGeom prst="rect">
                <a:avLst/>
              </a:prstGeom>
            </p:spPr>
          </p:pic>
          <p:pic>
            <p:nvPicPr>
              <p:cNvPr id="8" name="Graphic 7" descr="Ring">
                <a:extLst>
                  <a:ext uri="{FF2B5EF4-FFF2-40B4-BE49-F238E27FC236}">
                    <a16:creationId xmlns:a16="http://schemas.microsoft.com/office/drawing/2014/main" id="{BC75F86E-222C-43CD-AB2F-D84C02A4B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49378" y="1817950"/>
                <a:ext cx="679162" cy="679162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288801-455C-4505-A67B-8830142892BB}"/>
                </a:ext>
              </a:extLst>
            </p:cNvPr>
            <p:cNvSpPr txBox="1"/>
            <p:nvPr/>
          </p:nvSpPr>
          <p:spPr>
            <a:xfrm>
              <a:off x="3012720" y="5650115"/>
              <a:ext cx="22305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 Diamonds, gold, coloured stones, silver, platinum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961415-65B8-4EBD-B2D9-3CB9BBD6518C}"/>
              </a:ext>
            </a:extLst>
          </p:cNvPr>
          <p:cNvGrpSpPr/>
          <p:nvPr/>
        </p:nvGrpSpPr>
        <p:grpSpPr>
          <a:xfrm>
            <a:off x="5496076" y="2010343"/>
            <a:ext cx="1917563" cy="1562481"/>
            <a:chOff x="5365461" y="2215463"/>
            <a:chExt cx="1917563" cy="1562481"/>
          </a:xfrm>
        </p:grpSpPr>
        <p:pic>
          <p:nvPicPr>
            <p:cNvPr id="10" name="Graphic 9" descr="City">
              <a:extLst>
                <a:ext uri="{FF2B5EF4-FFF2-40B4-BE49-F238E27FC236}">
                  <a16:creationId xmlns:a16="http://schemas.microsoft.com/office/drawing/2014/main" id="{93970230-AB3F-44A7-AD3C-D2DA06178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96319" y="2215463"/>
              <a:ext cx="1015961" cy="101596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D817B3-86B4-4BCB-830E-FED1680D6FDA}"/>
                </a:ext>
              </a:extLst>
            </p:cNvPr>
            <p:cNvSpPr txBox="1"/>
            <p:nvPr/>
          </p:nvSpPr>
          <p:spPr>
            <a:xfrm>
              <a:off x="5365461" y="3193169"/>
              <a:ext cx="1917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 Large &amp; small businesses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A1ACD0-2EE4-4B4B-A1FF-C1AD65888FEC}"/>
              </a:ext>
            </a:extLst>
          </p:cNvPr>
          <p:cNvGrpSpPr/>
          <p:nvPr/>
        </p:nvGrpSpPr>
        <p:grpSpPr>
          <a:xfrm>
            <a:off x="9812648" y="4278097"/>
            <a:ext cx="1467011" cy="1516613"/>
            <a:chOff x="9943721" y="4768867"/>
            <a:chExt cx="1467011" cy="1516613"/>
          </a:xfrm>
        </p:grpSpPr>
        <p:pic>
          <p:nvPicPr>
            <p:cNvPr id="13" name="Graphic 12" descr="Checklist">
              <a:extLst>
                <a:ext uri="{FF2B5EF4-FFF2-40B4-BE49-F238E27FC236}">
                  <a16:creationId xmlns:a16="http://schemas.microsoft.com/office/drawing/2014/main" id="{2B26617B-9A77-424D-B7C4-2909ECCC2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31068" y="4768867"/>
              <a:ext cx="896077" cy="8960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CD8745-3E91-4949-9AE4-FF87B69C821F}"/>
                </a:ext>
              </a:extLst>
            </p:cNvPr>
            <p:cNvSpPr txBox="1"/>
            <p:nvPr/>
          </p:nvSpPr>
          <p:spPr>
            <a:xfrm>
              <a:off x="9943721" y="5700705"/>
              <a:ext cx="14670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 Third party </a:t>
              </a:r>
              <a:br>
                <a:rPr kumimoji="0" lang="en-GB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</a:br>
              <a:r>
                <a:rPr kumimoji="0" lang="en-GB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assurance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D47B97-B440-48B6-B80F-6F722783FBE5}"/>
              </a:ext>
            </a:extLst>
          </p:cNvPr>
          <p:cNvGrpSpPr/>
          <p:nvPr/>
        </p:nvGrpSpPr>
        <p:grpSpPr>
          <a:xfrm>
            <a:off x="7234350" y="4351760"/>
            <a:ext cx="2230540" cy="1694919"/>
            <a:chOff x="6239618" y="4777790"/>
            <a:chExt cx="2230540" cy="1694919"/>
          </a:xfrm>
        </p:grpSpPr>
        <p:pic>
          <p:nvPicPr>
            <p:cNvPr id="16" name="Graphic 15" descr="Handshake">
              <a:extLst>
                <a:ext uri="{FF2B5EF4-FFF2-40B4-BE49-F238E27FC236}">
                  <a16:creationId xmlns:a16="http://schemas.microsoft.com/office/drawing/2014/main" id="{C34C5CF1-0E2B-411A-A448-917B11035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35010" y="4777790"/>
              <a:ext cx="1028293" cy="102829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788A4E-7DE4-41EB-BCDB-F89C471A4EA7}"/>
                </a:ext>
              </a:extLst>
            </p:cNvPr>
            <p:cNvSpPr txBox="1"/>
            <p:nvPr/>
          </p:nvSpPr>
          <p:spPr>
            <a:xfrm>
              <a:off x="6239618" y="5641712"/>
              <a:ext cx="22305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 Harmonisation of similar industry standards</a:t>
              </a:r>
            </a:p>
          </p:txBody>
        </p:sp>
      </p:grpSp>
      <p:pic>
        <p:nvPicPr>
          <p:cNvPr id="18" name="Picture 2" descr="ISEAL-Alliance-Member-Logo-(RGB)">
            <a:extLst>
              <a:ext uri="{FF2B5EF4-FFF2-40B4-BE49-F238E27FC236}">
                <a16:creationId xmlns:a16="http://schemas.microsoft.com/office/drawing/2014/main" id="{6A2CEA6E-D627-4830-8590-3BA88BCB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8" y="4447651"/>
            <a:ext cx="1917562" cy="9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9C2730E-E9AF-446B-80E4-BAE7A9B49B58}"/>
              </a:ext>
            </a:extLst>
          </p:cNvPr>
          <p:cNvGrpSpPr/>
          <p:nvPr/>
        </p:nvGrpSpPr>
        <p:grpSpPr>
          <a:xfrm>
            <a:off x="2902629" y="2187584"/>
            <a:ext cx="1917563" cy="1385240"/>
            <a:chOff x="3022770" y="2392704"/>
            <a:chExt cx="1917563" cy="13852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CED9C4-7108-4A8F-A9AB-8965361FEC81}"/>
                </a:ext>
              </a:extLst>
            </p:cNvPr>
            <p:cNvSpPr txBox="1"/>
            <p:nvPr/>
          </p:nvSpPr>
          <p:spPr>
            <a:xfrm>
              <a:off x="3022770" y="3193169"/>
              <a:ext cx="1917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 1,200+ members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907 certified</a:t>
              </a:r>
            </a:p>
          </p:txBody>
        </p:sp>
        <p:pic>
          <p:nvPicPr>
            <p:cNvPr id="21" name="Graphic 20" descr="Earth Globe Americas">
              <a:extLst>
                <a:ext uri="{FF2B5EF4-FFF2-40B4-BE49-F238E27FC236}">
                  <a16:creationId xmlns:a16="http://schemas.microsoft.com/office/drawing/2014/main" id="{F0762244-BA3E-4BB5-AF58-7C832F5E3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595635" y="2392704"/>
              <a:ext cx="721751" cy="72175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1C3F31-D6E9-4207-BE31-BD91C554ADD1}"/>
              </a:ext>
            </a:extLst>
          </p:cNvPr>
          <p:cNvGrpSpPr/>
          <p:nvPr/>
        </p:nvGrpSpPr>
        <p:grpSpPr>
          <a:xfrm>
            <a:off x="7944451" y="2088451"/>
            <a:ext cx="1399358" cy="1484373"/>
            <a:chOff x="7696136" y="2293571"/>
            <a:chExt cx="1399358" cy="1484373"/>
          </a:xfrm>
        </p:grpSpPr>
        <p:pic>
          <p:nvPicPr>
            <p:cNvPr id="23" name="Graphic 22" descr="Factory">
              <a:extLst>
                <a:ext uri="{FF2B5EF4-FFF2-40B4-BE49-F238E27FC236}">
                  <a16:creationId xmlns:a16="http://schemas.microsoft.com/office/drawing/2014/main" id="{5C94D2B3-47E0-438D-BE44-C084E3D25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40300" y="2293571"/>
              <a:ext cx="857948" cy="85794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A6CB2C-305A-4A40-9420-0A2C8DAB384D}"/>
                </a:ext>
              </a:extLst>
            </p:cNvPr>
            <p:cNvSpPr/>
            <p:nvPr/>
          </p:nvSpPr>
          <p:spPr>
            <a:xfrm>
              <a:off x="7696136" y="3193169"/>
              <a:ext cx="13993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Arial" panose="020B0604020202020204" pitchFamily="34" charset="0"/>
                </a:rPr>
                <a:t>Over 10,000</a:t>
              </a:r>
              <a:br>
                <a:rPr kumimoji="0" lang="en-US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Arial" panose="020B0604020202020204" pitchFamily="34" charset="0"/>
                </a:rPr>
              </a:br>
              <a:r>
                <a:rPr kumimoji="0" lang="en-US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Arial" panose="020B0604020202020204" pitchFamily="34" charset="0"/>
                </a:rPr>
                <a:t>premises</a:t>
              </a:r>
              <a:endParaRPr kumimoji="0" lang="en-US" sz="1400" b="0" i="0" u="none" strike="noStrike" kern="1200" cap="all" spc="10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14684D-94B4-4AB8-944C-C1E03C941BEC}"/>
              </a:ext>
            </a:extLst>
          </p:cNvPr>
          <p:cNvGrpSpPr/>
          <p:nvPr/>
        </p:nvGrpSpPr>
        <p:grpSpPr>
          <a:xfrm>
            <a:off x="9726150" y="2090728"/>
            <a:ext cx="1575688" cy="1482096"/>
            <a:chOff x="9726150" y="2295848"/>
            <a:chExt cx="1575688" cy="1482096"/>
          </a:xfrm>
        </p:grpSpPr>
        <p:pic>
          <p:nvPicPr>
            <p:cNvPr id="26" name="Graphic 25" descr="Users">
              <a:extLst>
                <a:ext uri="{FF2B5EF4-FFF2-40B4-BE49-F238E27FC236}">
                  <a16:creationId xmlns:a16="http://schemas.microsoft.com/office/drawing/2014/main" id="{30C1B410-DD0F-4716-A4FD-748A71A79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984163" y="2295848"/>
              <a:ext cx="935576" cy="93557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51BFDA-3C44-4707-B957-C1C3D06966BF}"/>
                </a:ext>
              </a:extLst>
            </p:cNvPr>
            <p:cNvSpPr/>
            <p:nvPr/>
          </p:nvSpPr>
          <p:spPr>
            <a:xfrm>
              <a:off x="9726150" y="3193169"/>
              <a:ext cx="15756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Arial" panose="020B0604020202020204" pitchFamily="34" charset="0"/>
                </a:rPr>
                <a:t>Over 320,000 </a:t>
              </a:r>
              <a:br>
                <a:rPr kumimoji="0" lang="en-US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Arial" panose="020B0604020202020204" pitchFamily="34" charset="0"/>
                </a:rPr>
              </a:br>
              <a:r>
                <a:rPr kumimoji="0" lang="en-US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Arial" panose="020B0604020202020204" pitchFamily="34" charset="0"/>
                </a:rPr>
                <a:t>employees</a:t>
              </a:r>
              <a:endParaRPr kumimoji="0" lang="en-US" sz="1400" b="0" i="0" u="none" strike="noStrike" kern="1200" cap="all" spc="10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8641FC-9A1E-4E10-A9CE-FE7CC421BF85}"/>
              </a:ext>
            </a:extLst>
          </p:cNvPr>
          <p:cNvGrpSpPr/>
          <p:nvPr/>
        </p:nvGrpSpPr>
        <p:grpSpPr>
          <a:xfrm>
            <a:off x="309183" y="2216837"/>
            <a:ext cx="1917563" cy="1063599"/>
            <a:chOff x="905039" y="2468124"/>
            <a:chExt cx="1917563" cy="10635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8D2474-1FA1-49DC-B165-FE49428906C6}"/>
                </a:ext>
              </a:extLst>
            </p:cNvPr>
            <p:cNvSpPr txBox="1"/>
            <p:nvPr/>
          </p:nvSpPr>
          <p:spPr>
            <a:xfrm>
              <a:off x="1018064" y="2468124"/>
              <a:ext cx="1691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all" spc="100" normalizeH="0" baseline="0" noProof="0" dirty="0">
                  <a:ln>
                    <a:noFill/>
                  </a:ln>
                  <a:solidFill>
                    <a:srgbClr val="5D87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GB" sz="3600" b="1" i="0" u="none" strike="noStrike" kern="1200" cap="all" spc="100" normalizeH="0" baseline="0" noProof="0" dirty="0">
                  <a:ln>
                    <a:noFill/>
                  </a:ln>
                  <a:solidFill>
                    <a:srgbClr val="5D87A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2005</a:t>
              </a:r>
              <a:endParaRPr kumimoji="0" lang="en-GB" sz="2000" b="1" i="0" u="none" strike="noStrike" kern="1200" cap="all" spc="100" normalizeH="0" baseline="0" noProof="0" dirty="0">
                <a:ln>
                  <a:noFill/>
                </a:ln>
                <a:solidFill>
                  <a:srgbClr val="5D87A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2566C8-49B6-482B-9E14-A9275EAC9DE4}"/>
                </a:ext>
              </a:extLst>
            </p:cNvPr>
            <p:cNvSpPr txBox="1"/>
            <p:nvPr/>
          </p:nvSpPr>
          <p:spPr>
            <a:xfrm>
              <a:off x="905039" y="3193169"/>
              <a:ext cx="19175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all" spc="10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Established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8D4C93-FBB5-44F0-9FA4-7702D9A1E758}"/>
              </a:ext>
            </a:extLst>
          </p:cNvPr>
          <p:cNvCxnSpPr/>
          <p:nvPr/>
        </p:nvCxnSpPr>
        <p:spPr>
          <a:xfrm>
            <a:off x="647463" y="3839344"/>
            <a:ext cx="10558197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4E1F9E-F5C2-46D2-92E6-93D85FB6845E}"/>
              </a:ext>
            </a:extLst>
          </p:cNvPr>
          <p:cNvCxnSpPr>
            <a:cxnSpLocks/>
          </p:cNvCxnSpPr>
          <p:nvPr/>
        </p:nvCxnSpPr>
        <p:spPr>
          <a:xfrm flipV="1">
            <a:off x="9563810" y="2129271"/>
            <a:ext cx="0" cy="381149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4CD9D6-9DF2-4C7F-BA49-65A101DF9E3D}"/>
              </a:ext>
            </a:extLst>
          </p:cNvPr>
          <p:cNvCxnSpPr>
            <a:cxnSpLocks/>
          </p:cNvCxnSpPr>
          <p:nvPr/>
        </p:nvCxnSpPr>
        <p:spPr>
          <a:xfrm flipV="1">
            <a:off x="7609114" y="2129271"/>
            <a:ext cx="0" cy="171007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E6E999-23D9-4454-8B0D-5AB3CA578C55}"/>
              </a:ext>
            </a:extLst>
          </p:cNvPr>
          <p:cNvCxnSpPr>
            <a:cxnSpLocks/>
          </p:cNvCxnSpPr>
          <p:nvPr/>
        </p:nvCxnSpPr>
        <p:spPr>
          <a:xfrm flipV="1">
            <a:off x="5165981" y="2129271"/>
            <a:ext cx="0" cy="171007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2D4C24-8B97-443B-93D2-77B6ED239C70}"/>
              </a:ext>
            </a:extLst>
          </p:cNvPr>
          <p:cNvCxnSpPr>
            <a:cxnSpLocks/>
          </p:cNvCxnSpPr>
          <p:nvPr/>
        </p:nvCxnSpPr>
        <p:spPr>
          <a:xfrm flipV="1">
            <a:off x="2505233" y="2129272"/>
            <a:ext cx="0" cy="381148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6758A9-4AC1-4F2D-BA81-4D0C409DF87F}"/>
              </a:ext>
            </a:extLst>
          </p:cNvPr>
          <p:cNvCxnSpPr>
            <a:cxnSpLocks/>
          </p:cNvCxnSpPr>
          <p:nvPr/>
        </p:nvCxnSpPr>
        <p:spPr>
          <a:xfrm flipV="1">
            <a:off x="7136769" y="3839344"/>
            <a:ext cx="0" cy="210141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6358A4-D7A4-416C-B193-0ACCFDB3775A}"/>
              </a:ext>
            </a:extLst>
          </p:cNvPr>
          <p:cNvCxnSpPr>
            <a:cxnSpLocks/>
          </p:cNvCxnSpPr>
          <p:nvPr/>
        </p:nvCxnSpPr>
        <p:spPr>
          <a:xfrm flipV="1">
            <a:off x="4602765" y="3815199"/>
            <a:ext cx="0" cy="210141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712EC1D3-D39F-40E5-86A5-94BBB28F86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87" y="4009802"/>
            <a:ext cx="1475658" cy="18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5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2058-D626-4A7F-A932-2FB2F377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RESPONSIBLE JEWELLERY COUNCIL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5D493B-3A9B-4D46-896E-115C816BE38E}"/>
              </a:ext>
            </a:extLst>
          </p:cNvPr>
          <p:cNvGrpSpPr/>
          <p:nvPr/>
        </p:nvGrpSpPr>
        <p:grpSpPr>
          <a:xfrm>
            <a:off x="1474208" y="1530938"/>
            <a:ext cx="1494894" cy="1803931"/>
            <a:chOff x="906958" y="1565647"/>
            <a:chExt cx="3556861" cy="42921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367CF0-6374-42E3-9B8B-045EBDB81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58" y="1565647"/>
              <a:ext cx="2720005" cy="3845900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260CE5-C1A7-48C8-87DC-EBCB9E186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230" y="2011911"/>
              <a:ext cx="2719589" cy="3845900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FAD053-0521-43D8-AD2B-0113BF2F7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118" y="3737169"/>
            <a:ext cx="693124" cy="12149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1CA7D19-056D-4C22-8C96-14CCA4FED8B3}"/>
              </a:ext>
            </a:extLst>
          </p:cNvPr>
          <p:cNvGrpSpPr/>
          <p:nvPr/>
        </p:nvGrpSpPr>
        <p:grpSpPr>
          <a:xfrm>
            <a:off x="5190051" y="3737169"/>
            <a:ext cx="1222857" cy="2351929"/>
            <a:chOff x="3614538" y="3510977"/>
            <a:chExt cx="1377068" cy="26485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FBA6D6-F4BD-4981-A7D6-157F61417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59" t="57101" r="4410"/>
            <a:stretch/>
          </p:blipFill>
          <p:spPr>
            <a:xfrm>
              <a:off x="4267816" y="3536355"/>
              <a:ext cx="723790" cy="19898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78CA33-B1FA-41BC-ADD8-E2EF5EE80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60" r="6611" b="42900"/>
            <a:stretch/>
          </p:blipFill>
          <p:spPr>
            <a:xfrm>
              <a:off x="3614538" y="3510977"/>
              <a:ext cx="706606" cy="264852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9A8EE9A-EAD4-46AB-AD28-D527CF22E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845" y="3737169"/>
            <a:ext cx="647752" cy="2274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98CFC2-D67A-4CBC-A926-E23817352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440" y="3737169"/>
            <a:ext cx="674920" cy="6669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86880-CA48-4B54-AB26-4C575B5F0F16}"/>
              </a:ext>
            </a:extLst>
          </p:cNvPr>
          <p:cNvGrpSpPr/>
          <p:nvPr/>
        </p:nvGrpSpPr>
        <p:grpSpPr>
          <a:xfrm>
            <a:off x="10398186" y="3737169"/>
            <a:ext cx="1228331" cy="2344073"/>
            <a:chOff x="8817360" y="3466927"/>
            <a:chExt cx="1383232" cy="26396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0FEE46-9B40-4DEF-86BD-71C94945F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50063"/>
            <a:stretch/>
          </p:blipFill>
          <p:spPr>
            <a:xfrm>
              <a:off x="8817360" y="3466927"/>
              <a:ext cx="706606" cy="2589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66B000E-3F33-4947-98C9-D1ADB3230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49937"/>
            <a:stretch/>
          </p:blipFill>
          <p:spPr>
            <a:xfrm>
              <a:off x="9493986" y="3510976"/>
              <a:ext cx="706606" cy="259562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0FBB3C-7CF9-4FCF-9839-D58455BD58C9}"/>
              </a:ext>
            </a:extLst>
          </p:cNvPr>
          <p:cNvGrpSpPr/>
          <p:nvPr/>
        </p:nvGrpSpPr>
        <p:grpSpPr>
          <a:xfrm>
            <a:off x="6469034" y="3737169"/>
            <a:ext cx="1207241" cy="2274842"/>
            <a:chOff x="4979789" y="3510976"/>
            <a:chExt cx="1359482" cy="25617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CBB6CE-FB65-436A-8BD3-B67845AAA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1" r="-32983" b="33972"/>
            <a:stretch/>
          </p:blipFill>
          <p:spPr>
            <a:xfrm>
              <a:off x="4979789" y="3510976"/>
              <a:ext cx="939136" cy="256171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CBB7BE-AD69-4726-98A2-412B913F9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66848"/>
            <a:stretch/>
          </p:blipFill>
          <p:spPr>
            <a:xfrm>
              <a:off x="5633067" y="3541470"/>
              <a:ext cx="706204" cy="1286214"/>
            </a:xfrm>
            <a:prstGeom prst="rect">
              <a:avLst/>
            </a:prstGeom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1165B0-4C15-4315-BB1F-7481E6A02863}"/>
              </a:ext>
            </a:extLst>
          </p:cNvPr>
          <p:cNvCxnSpPr>
            <a:cxnSpLocks/>
          </p:cNvCxnSpPr>
          <p:nvPr/>
        </p:nvCxnSpPr>
        <p:spPr>
          <a:xfrm>
            <a:off x="3301999" y="2513040"/>
            <a:ext cx="251735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21D25BB-228B-4190-9179-CA36C3364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17" y="357182"/>
            <a:ext cx="968488" cy="82967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93A57-5EBD-400C-A487-61FAE1788805}"/>
              </a:ext>
            </a:extLst>
          </p:cNvPr>
          <p:cNvCxnSpPr>
            <a:cxnSpLocks/>
          </p:cNvCxnSpPr>
          <p:nvPr/>
        </p:nvCxnSpPr>
        <p:spPr>
          <a:xfrm>
            <a:off x="647463" y="3543331"/>
            <a:ext cx="1093872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2D37DF19-904C-41A2-AED2-ECA354722C4F}"/>
              </a:ext>
            </a:extLst>
          </p:cNvPr>
          <p:cNvSpPr txBox="1">
            <a:spLocks/>
          </p:cNvSpPr>
          <p:nvPr/>
        </p:nvSpPr>
        <p:spPr>
          <a:xfrm>
            <a:off x="291580" y="3471865"/>
            <a:ext cx="3806310" cy="28236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651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46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lain" startAt="2020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 - SDG multi-stakeholder              Strategic Taskforce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United Nations Global Compact Partnership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Embedding the SDGs into organisation business strategy and  policies  through the Code of Practices 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6933765-4501-4FDE-8816-6C08291F2301}"/>
              </a:ext>
            </a:extLst>
          </p:cNvPr>
          <p:cNvCxnSpPr>
            <a:cxnSpLocks/>
            <a:stCxn id="47" idx="0"/>
            <a:endCxn id="55" idx="0"/>
          </p:cNvCxnSpPr>
          <p:nvPr/>
        </p:nvCxnSpPr>
        <p:spPr>
          <a:xfrm rot="5400000" flipH="1" flipV="1">
            <a:off x="7736403" y="-1473239"/>
            <a:ext cx="12700" cy="651156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4AF4D0-9C23-4498-9073-F2EBC2395E48}"/>
              </a:ext>
            </a:extLst>
          </p:cNvPr>
          <p:cNvSpPr txBox="1"/>
          <p:nvPr/>
        </p:nvSpPr>
        <p:spPr>
          <a:xfrm>
            <a:off x="6791370" y="1307569"/>
            <a:ext cx="2208801" cy="286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all" spc="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RJC CODE OF PRACTICES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246E2A-752F-4AC9-AC5D-B83764377D9A}"/>
              </a:ext>
            </a:extLst>
          </p:cNvPr>
          <p:cNvGrpSpPr/>
          <p:nvPr/>
        </p:nvGrpSpPr>
        <p:grpSpPr>
          <a:xfrm>
            <a:off x="3886620" y="1782544"/>
            <a:ext cx="7699566" cy="1552325"/>
            <a:chOff x="3886620" y="2047634"/>
            <a:chExt cx="7699566" cy="1552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970CED5-3515-467B-ABCC-0B5842A370D7}"/>
                </a:ext>
              </a:extLst>
            </p:cNvPr>
            <p:cNvGrpSpPr/>
            <p:nvPr/>
          </p:nvGrpSpPr>
          <p:grpSpPr>
            <a:xfrm>
              <a:off x="3886620" y="2987406"/>
              <a:ext cx="7699566" cy="612553"/>
              <a:chOff x="3886620" y="2987406"/>
              <a:chExt cx="7699566" cy="61255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AB8C24-9B8D-49E6-9185-5B48170CC0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5241" y="2987406"/>
                <a:ext cx="1188000" cy="6125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Responsible supply chains, human rights and due diligence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E96DA32-DD39-41F4-9FA3-E01058724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3862" y="2987406"/>
                <a:ext cx="1188000" cy="6125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Labour rights and working conditions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DCF1F1E-85F9-4832-8F94-4A0BC92F32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3559" y="2987406"/>
                <a:ext cx="1188000" cy="6125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Health, safety and environment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9080FE-6217-43D3-A8E7-BD11D31D55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98186" y="2987406"/>
                <a:ext cx="1188000" cy="6125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Responsible</a:t>
                </a:r>
                <a:br>
                  <a:rPr kumimoji="0" lang="en-GB" sz="8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8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mining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4A068AF-DAF7-443A-B9D9-3122339465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95872" y="2987406"/>
                <a:ext cx="1188000" cy="6125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Gold, silver, </a:t>
                </a:r>
                <a:r>
                  <a:rPr kumimoji="0" lang="en-GB" sz="800" b="1" i="0" u="none" strike="noStrike" kern="1200" cap="all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PGM</a:t>
                </a:r>
                <a:r>
                  <a:rPr kumimoji="0" lang="en-GB" sz="8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diamond and coloured gemstone products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6E9A090-26FC-43F1-8218-A8F62FDCF6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86620" y="2987406"/>
                <a:ext cx="1188000" cy="6125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General requirements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68C15F0-23DF-4627-A3B4-E22CB82B7478}"/>
                </a:ext>
              </a:extLst>
            </p:cNvPr>
            <p:cNvGrpSpPr/>
            <p:nvPr/>
          </p:nvGrpSpPr>
          <p:grpSpPr>
            <a:xfrm>
              <a:off x="3886620" y="2047634"/>
              <a:ext cx="7699566" cy="946903"/>
              <a:chOff x="3886620" y="2047634"/>
              <a:chExt cx="7699566" cy="94690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CDAE99-F105-401C-9011-484453B90A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86620" y="2047634"/>
                <a:ext cx="1188000" cy="9469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A22B2A1-0DB9-4433-B4A1-637F96276F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5241" y="2047634"/>
                <a:ext cx="1188000" cy="9469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0D2FC42-9C8F-4414-B21C-5AC2EF376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3862" y="2047634"/>
                <a:ext cx="1188000" cy="9469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7A322CB-4038-431A-97F6-3722A28238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93559" y="2047634"/>
                <a:ext cx="1188000" cy="9469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35C0056-FC2E-41C3-9E8D-7CC0C3D88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95872" y="2047634"/>
                <a:ext cx="1188000" cy="9469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4DADAE0-92C7-4EE9-81FB-9AE961B9F6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98186" y="2047634"/>
                <a:ext cx="1188000" cy="9469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6C874D1-7EE5-4A62-8A3B-5B93A3FA8B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63530" y="2878209"/>
            <a:ext cx="12700" cy="6511566"/>
          </a:xfrm>
          <a:prstGeom prst="bentConnector3">
            <a:avLst>
              <a:gd name="adj1" fmla="val 27714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67CA09E-4A1D-4BC4-964F-0DDD1BFF7B90}"/>
              </a:ext>
            </a:extLst>
          </p:cNvPr>
          <p:cNvSpPr txBox="1"/>
          <p:nvPr/>
        </p:nvSpPr>
        <p:spPr>
          <a:xfrm>
            <a:off x="6172663" y="6326731"/>
            <a:ext cx="3467048" cy="286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all" spc="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17 Sustainable development goals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5F4C5C3-975D-4858-94AB-E625B8B075DA}"/>
              </a:ext>
            </a:extLst>
          </p:cNvPr>
          <p:cNvCxnSpPr>
            <a:cxnSpLocks/>
          </p:cNvCxnSpPr>
          <p:nvPr/>
        </p:nvCxnSpPr>
        <p:spPr>
          <a:xfrm flipV="1">
            <a:off x="5134383" y="1782544"/>
            <a:ext cx="0" cy="429869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50E8E3B-5774-43B5-A1DC-4ED327331396}"/>
              </a:ext>
            </a:extLst>
          </p:cNvPr>
          <p:cNvCxnSpPr>
            <a:cxnSpLocks/>
          </p:cNvCxnSpPr>
          <p:nvPr/>
        </p:nvCxnSpPr>
        <p:spPr>
          <a:xfrm flipV="1">
            <a:off x="6425492" y="1782544"/>
            <a:ext cx="0" cy="429869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132C86B-A59D-416D-89EE-0DAACD6CF23A}"/>
              </a:ext>
            </a:extLst>
          </p:cNvPr>
          <p:cNvCxnSpPr>
            <a:cxnSpLocks/>
          </p:cNvCxnSpPr>
          <p:nvPr/>
        </p:nvCxnSpPr>
        <p:spPr>
          <a:xfrm flipV="1">
            <a:off x="7735503" y="1782544"/>
            <a:ext cx="0" cy="429869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C71728-69EE-4DB5-ADF3-81BC2BC78AFB}"/>
              </a:ext>
            </a:extLst>
          </p:cNvPr>
          <p:cNvCxnSpPr>
            <a:cxnSpLocks/>
          </p:cNvCxnSpPr>
          <p:nvPr/>
        </p:nvCxnSpPr>
        <p:spPr>
          <a:xfrm flipV="1">
            <a:off x="9037816" y="1782544"/>
            <a:ext cx="0" cy="429869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356931C-400A-42A2-A5AA-42EFCCA5F579}"/>
              </a:ext>
            </a:extLst>
          </p:cNvPr>
          <p:cNvCxnSpPr>
            <a:cxnSpLocks/>
          </p:cNvCxnSpPr>
          <p:nvPr/>
        </p:nvCxnSpPr>
        <p:spPr>
          <a:xfrm flipV="1">
            <a:off x="10347387" y="1782544"/>
            <a:ext cx="0" cy="429869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AB38D1E2-CB76-4A54-81CC-FDF6097ACC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70" y="1811942"/>
            <a:ext cx="900000" cy="900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0775CD8-D23A-491E-8271-D1DD57D45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28" y="1811048"/>
            <a:ext cx="900000" cy="90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CFEF737-59AA-4288-A538-D8DDF54BA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10" y="1807115"/>
            <a:ext cx="900000" cy="90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1183C61-5626-4BD8-A8E9-76708F88B4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33" y="1862569"/>
            <a:ext cx="900000" cy="90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7E6EA91-F0C9-461D-8C72-B8D0D6AE01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72" y="1795244"/>
            <a:ext cx="900000" cy="900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89F3620-E9AD-446A-8F95-32F280274A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99" y="184222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0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128</Words>
  <Application>Microsoft Macintosh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Who we are</vt:lpstr>
      <vt:lpstr>JOIN RESPONSIBLE JEWELLERY COUNCIL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Benson</dc:creator>
  <cp:lastModifiedBy>Steven Benson</cp:lastModifiedBy>
  <cp:revision>1</cp:revision>
  <dcterms:created xsi:type="dcterms:W3CDTF">2019-11-26T07:19:38Z</dcterms:created>
  <dcterms:modified xsi:type="dcterms:W3CDTF">2019-11-26T07:22:04Z</dcterms:modified>
</cp:coreProperties>
</file>