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38" r:id="rId2"/>
    <p:sldId id="434" r:id="rId3"/>
    <p:sldId id="499" r:id="rId4"/>
    <p:sldId id="485" r:id="rId5"/>
    <p:sldId id="430" r:id="rId6"/>
    <p:sldId id="514" r:id="rId7"/>
    <p:sldId id="512" r:id="rId8"/>
    <p:sldId id="500" r:id="rId9"/>
    <p:sldId id="511" r:id="rId10"/>
    <p:sldId id="513" r:id="rId11"/>
    <p:sldId id="5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44BB8-3B68-394D-BCDC-C44A35DA0C5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8A0B6-E942-AE4A-AF6C-CA1EC79FB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i="1" dirty="0"/>
              <a:t>Den</a:t>
            </a:r>
            <a:r>
              <a:rPr lang="da-DK" sz="1200" dirty="0"/>
              <a:t> bæredygtige løsning findes ikke . Løsningens kvalitet afhænger af den lokale kontekst. Det, vi kalder rammerne for projektet.</a:t>
            </a:r>
          </a:p>
          <a:p>
            <a:endParaRPr lang="da-DK" sz="1200" dirty="0"/>
          </a:p>
          <a:p>
            <a:r>
              <a:rPr lang="da-DK" sz="1200" dirty="0"/>
              <a:t>Rammerne for projektet defineres af de fysiske og formelle muligheder og begrænsninger.</a:t>
            </a:r>
          </a:p>
          <a:p>
            <a:r>
              <a:rPr lang="da-DK" sz="1200" b="1" dirty="0"/>
              <a:t>Hvorfor er en plastiks dims noget skidt?</a:t>
            </a:r>
          </a:p>
          <a:p>
            <a:endParaRPr lang="da-DK" sz="1200" b="1" dirty="0"/>
          </a:p>
          <a:p>
            <a:r>
              <a:rPr lang="da-DK" sz="1200" b="1" dirty="0"/>
              <a:t>Konkretisering af mål:</a:t>
            </a:r>
          </a:p>
          <a:p>
            <a:endParaRPr lang="da-DK" sz="1200" b="1" dirty="0"/>
          </a:p>
          <a:p>
            <a:pPr marL="800100" lvl="1" indent="-342900" algn="l" rtl="0">
              <a:spcAft>
                <a:spcPts val="767"/>
              </a:spcAft>
              <a:buFont typeface="Arial" panose="020B0604020202020204" pitchFamily="34" charset="0"/>
              <a:buChar char="•"/>
            </a:pP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Vi skal udvikle Verdensmålene og de overordnede mål til </a:t>
            </a:r>
            <a:r>
              <a:rPr lang="da-DK" altLang="da-DK" sz="2000" i="1" kern="1200" dirty="0">
                <a:solidFill>
                  <a:srgbClr val="231F20"/>
                </a:solidFill>
                <a:latin typeface="Arial"/>
                <a:cs typeface="Arial"/>
              </a:rPr>
              <a:t>relevante, ambitiøse, realistiske, operationelle, konkrete </a:t>
            </a: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og</a:t>
            </a:r>
            <a:r>
              <a:rPr lang="da-DK" altLang="da-DK" sz="2000" i="1" kern="1200" dirty="0">
                <a:solidFill>
                  <a:srgbClr val="231F20"/>
                </a:solidFill>
                <a:latin typeface="Arial"/>
                <a:cs typeface="Arial"/>
              </a:rPr>
              <a:t> målbare</a:t>
            </a: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 mål</a:t>
            </a:r>
          </a:p>
          <a:p>
            <a:pPr marL="800100" lvl="1" indent="-342900" algn="l" rtl="0">
              <a:spcAft>
                <a:spcPts val="767"/>
              </a:spcAft>
              <a:buFont typeface="Arial" panose="020B0604020202020204" pitchFamily="34" charset="0"/>
              <a:buChar char="•"/>
            </a:pP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Tag udgangspunkt i fagligheden</a:t>
            </a:r>
          </a:p>
          <a:p>
            <a:pPr marL="800100" lvl="1" indent="-342900" algn="l" rtl="0">
              <a:spcAft>
                <a:spcPts val="767"/>
              </a:spcAft>
              <a:buFont typeface="Arial" panose="020B0604020202020204" pitchFamily="34" charset="0"/>
              <a:buChar char="•"/>
            </a:pP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Inddrag aktører der repræsenterer målene - tilgrænsende fagområder, NGO’er, politikere, borgere, eksperter etc.</a:t>
            </a:r>
          </a:p>
          <a:p>
            <a:endParaRPr lang="da-DK" sz="1200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00B0C-FF57-4798-A5FC-832AC614E1DE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12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i="1" dirty="0"/>
              <a:t>Den</a:t>
            </a:r>
            <a:r>
              <a:rPr lang="da-DK" sz="1200" dirty="0"/>
              <a:t> bæredygtige løsning findes ikke . Løsningens kvalitet afhænger af den lokale kontekst. Det, vi kalder rammerne for projektet.</a:t>
            </a:r>
          </a:p>
          <a:p>
            <a:endParaRPr lang="da-DK" sz="1200" dirty="0"/>
          </a:p>
          <a:p>
            <a:r>
              <a:rPr lang="da-DK" sz="1200" dirty="0"/>
              <a:t>Rammerne for projektet defineres af de fysiske og formelle muligheder og begrænsninger.</a:t>
            </a:r>
          </a:p>
          <a:p>
            <a:r>
              <a:rPr lang="da-DK" sz="1200" b="1" dirty="0"/>
              <a:t>Hvorfor er en plastiks dims noget skidt?</a:t>
            </a:r>
          </a:p>
          <a:p>
            <a:endParaRPr lang="da-DK" sz="1200" b="1" dirty="0"/>
          </a:p>
          <a:p>
            <a:r>
              <a:rPr lang="da-DK" sz="1200" b="1" dirty="0"/>
              <a:t>Konkretisering af mål:</a:t>
            </a:r>
          </a:p>
          <a:p>
            <a:endParaRPr lang="da-DK" sz="1200" b="1" dirty="0"/>
          </a:p>
          <a:p>
            <a:pPr marL="800100" lvl="1" indent="-342900" algn="l" rtl="0">
              <a:spcAft>
                <a:spcPts val="767"/>
              </a:spcAft>
              <a:buFont typeface="Arial" panose="020B0604020202020204" pitchFamily="34" charset="0"/>
              <a:buChar char="•"/>
            </a:pP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Vi skal udvikle Verdensmålene og de overordnede mål til </a:t>
            </a:r>
            <a:r>
              <a:rPr lang="da-DK" altLang="da-DK" sz="2000" i="1" kern="1200" dirty="0">
                <a:solidFill>
                  <a:srgbClr val="231F20"/>
                </a:solidFill>
                <a:latin typeface="Arial"/>
                <a:cs typeface="Arial"/>
              </a:rPr>
              <a:t>relevante, ambitiøse, realistiske, operationelle, konkrete </a:t>
            </a: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og</a:t>
            </a:r>
            <a:r>
              <a:rPr lang="da-DK" altLang="da-DK" sz="2000" i="1" kern="1200" dirty="0">
                <a:solidFill>
                  <a:srgbClr val="231F20"/>
                </a:solidFill>
                <a:latin typeface="Arial"/>
                <a:cs typeface="Arial"/>
              </a:rPr>
              <a:t> målbare</a:t>
            </a: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 mål</a:t>
            </a:r>
          </a:p>
          <a:p>
            <a:pPr marL="800100" lvl="1" indent="-342900" algn="l" rtl="0">
              <a:spcAft>
                <a:spcPts val="767"/>
              </a:spcAft>
              <a:buFont typeface="Arial" panose="020B0604020202020204" pitchFamily="34" charset="0"/>
              <a:buChar char="•"/>
            </a:pP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Tag udgangspunkt i fagligheden</a:t>
            </a:r>
          </a:p>
          <a:p>
            <a:pPr marL="800100" lvl="1" indent="-342900" algn="l" rtl="0">
              <a:spcAft>
                <a:spcPts val="767"/>
              </a:spcAft>
              <a:buFont typeface="Arial" panose="020B0604020202020204" pitchFamily="34" charset="0"/>
              <a:buChar char="•"/>
            </a:pPr>
            <a:r>
              <a:rPr lang="da-DK" altLang="da-DK" sz="2000" kern="1200" dirty="0">
                <a:solidFill>
                  <a:srgbClr val="231F20"/>
                </a:solidFill>
                <a:latin typeface="Arial"/>
                <a:cs typeface="Arial"/>
              </a:rPr>
              <a:t>Inddrag aktører der repræsenterer målene - tilgrænsende fagområder, NGO’er, politikere, borgere, eksperter etc.</a:t>
            </a:r>
          </a:p>
          <a:p>
            <a:endParaRPr lang="da-DK" sz="1200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00B0C-FF57-4798-A5FC-832AC614E1DE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97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00B0C-FF57-4798-A5FC-832AC614E1DE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7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AB39-721E-8744-B6EA-AE7A3E743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3E10-093E-6741-A801-B0BCFE28A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558CE-03F9-C743-A3FE-5F7770CB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88E6A-6692-DB41-8635-457CB3A3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AFEB5-AF88-6543-8B17-C64E6675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E699-49E4-894E-B693-B91E7A4F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593EC-AC59-8949-829C-424941DCE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FBB5-1F4B-394D-800F-83FECAF1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8D1E9-2399-9B48-BFAF-8DA07AB2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32C04-417F-DA4B-A6A2-DD52E47E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7B28F-929D-1F48-A79F-6AFEA2D5C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1EC25-DEDC-884C-995A-CA9776662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910AE-9E83-3145-ABCF-3F4F608C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C6569-4359-564D-B8AB-1262E4E8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81FF-D6E6-FC43-A188-318C659B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9BD9-EC48-B243-BFA6-5AA199EC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0891-0070-9249-A5EA-FF620329D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E5658-856A-7E43-9BD3-92A776D4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AAF6-081E-1A4F-9028-E564F6C7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6506D-241B-124C-9207-B3C5FE5F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A51F-0306-F046-851C-0520CF56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84442-8638-594A-8AC6-DE8B05BE0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7E333-7B63-8542-8E2B-FD8FED24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20F2-53D4-384D-B2C6-DA36F809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8A02-C482-B84F-8E2F-2624BC76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45EA-3867-2449-A16E-F28C7A2C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7797-BDEE-5E4A-832D-7E81740A4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59ED8-4629-0049-8263-94548C272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7707B-5DE1-0E49-BC40-2A0C9E05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F881E-5E91-174E-A2BD-B06A4357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CEC91-F7D0-A449-BA5F-606D537A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8D96-1C8A-5348-82A7-8BD429D4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993B6-B91F-6E41-8A84-4B909DEF4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AD415-06D4-D84C-89A9-80F0F7E0F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67588-087B-6141-AC77-EE913750D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BC3F1-8464-5C48-AD8D-3A6C71B3A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9F6F-D9C4-9349-B1CF-BBB0CB55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A1D4F-E499-6F43-AF02-40A5EF32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15007-6675-CA49-8CA9-7877D5F9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1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DB8C-162D-1648-BE16-D5034657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AF351-8274-374D-B7F2-F7CDE436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55A2B-3B25-D04F-BF96-6D979D03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4B952-564F-AA47-B185-ADF48A65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8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4D123-02ED-D045-999D-FC9FFCC3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EEA0C-D37A-6D41-91FD-D6A58641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4D4FD-3E40-FE41-B746-096184D9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E62C-E76B-EF4B-9C80-9484A15F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87EE2-5351-0B43-9A8D-BA59E0C15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73ABB-C215-6147-8A12-F62BCBD0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6E9D9-959F-A646-9917-2D796026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5B8BE-CDC9-B84D-99A4-2CD6B9E9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D985B-2742-E945-BE0C-3E0BE00E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4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8917-DB5A-1743-94D8-7D3BE63C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C804D-C508-3147-B21B-74C655EB8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D5EA-AE3F-EC48-8AA6-028A3A1A8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63636-5419-D943-9FA4-44E7EEA1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F4495-3BBC-ED49-9A2A-82677954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0404A-1D72-4B45-A92D-0F4DAB52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1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5BAA-2CAD-F341-BC09-5F92D622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257EB-DAB7-414A-8DE1-0F58A631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F7DFD-6B03-6440-8A71-80AACD0FD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05A51-7DB7-0247-9286-D6F7B946B040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C17E1-39A3-CE45-A8D8-4C0BDCFA4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0F29B-E072-8147-994E-87E775326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04179-8C2A-4E4B-98A0-368BAD9B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D74F450-7B04-48AF-BFDD-9E39AB43961D}"/>
              </a:ext>
            </a:extLst>
          </p:cNvPr>
          <p:cNvSpPr/>
          <p:nvPr/>
        </p:nvSpPr>
        <p:spPr>
          <a:xfrm>
            <a:off x="304293" y="153538"/>
            <a:ext cx="5537362" cy="552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91097"/>
            <a:endParaRPr sz="234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183567" y="28832"/>
            <a:ext cx="11215978" cy="5691720"/>
          </a:xfrm>
          <a:prstGeom prst="rect">
            <a:avLst/>
          </a:prstGeom>
        </p:spPr>
        <p:txBody>
          <a:bodyPr vert="horz" wrap="square" lIns="0" tIns="16543" rIns="0" bIns="0" rtlCol="0">
            <a:spAutoFit/>
          </a:bodyPr>
          <a:lstStyle/>
          <a:p>
            <a:pPr marL="36395" algn="ctr">
              <a:spcBef>
                <a:spcPts val="313"/>
              </a:spcBef>
            </a:pPr>
            <a:endParaRPr lang="da-DK" sz="2605" spc="-189" dirty="0"/>
          </a:p>
          <a:p>
            <a:pPr algn="ctr" rtl="0">
              <a:spcBef>
                <a:spcPts val="313"/>
              </a:spcBef>
            </a:pPr>
            <a:endParaRPr lang="da-DK" sz="2605" kern="1200" dirty="0"/>
          </a:p>
          <a:p>
            <a:pPr algn="ctr" rtl="0">
              <a:spcBef>
                <a:spcPts val="313"/>
              </a:spcBef>
            </a:pPr>
            <a:endParaRPr lang="da-DK" sz="2605" kern="1200" dirty="0"/>
          </a:p>
          <a:p>
            <a:pPr algn="ctr" rtl="0">
              <a:spcBef>
                <a:spcPts val="313"/>
              </a:spcBef>
            </a:pPr>
            <a:endParaRPr lang="da-DK" sz="2605" kern="1200" dirty="0"/>
          </a:p>
          <a:p>
            <a:pPr algn="ctr" rtl="0">
              <a:spcBef>
                <a:spcPts val="313"/>
              </a:spcBef>
            </a:pPr>
            <a:endParaRPr lang="da-DK" sz="2605" kern="1200" dirty="0"/>
          </a:p>
          <a:p>
            <a:pPr algn="ctr" rtl="0">
              <a:spcBef>
                <a:spcPts val="313"/>
              </a:spcBef>
            </a:pPr>
            <a:r>
              <a:rPr lang="da-DK" sz="2605" kern="1200" dirty="0"/>
              <a:t>Lea Ravnkilde Møller</a:t>
            </a:r>
          </a:p>
          <a:p>
            <a:pPr algn="ctr" rtl="0">
              <a:spcBef>
                <a:spcPts val="313"/>
              </a:spcBef>
            </a:pPr>
            <a:r>
              <a:rPr lang="da-DK" sz="1824" dirty="0"/>
              <a:t>Project manager</a:t>
            </a:r>
            <a:br>
              <a:rPr lang="da-DK" sz="1824" dirty="0"/>
            </a:br>
            <a:r>
              <a:rPr lang="en-GB" sz="1824" dirty="0"/>
              <a:t>Ph.D.</a:t>
            </a:r>
            <a:r>
              <a:rPr lang="da-DK" sz="1824" dirty="0"/>
              <a:t>, </a:t>
            </a:r>
            <a:r>
              <a:rPr lang="en-GB" sz="1824" dirty="0"/>
              <a:t>Forester</a:t>
            </a:r>
            <a:br>
              <a:rPr lang="da-DK" sz="1824" dirty="0"/>
            </a:br>
            <a:r>
              <a:rPr lang="en-GB" sz="1824" dirty="0"/>
              <a:t>Climate</a:t>
            </a:r>
            <a:r>
              <a:rPr lang="da-DK" sz="1824" dirty="0"/>
              <a:t> adaptation &amp; </a:t>
            </a:r>
            <a:r>
              <a:rPr lang="en-GB" sz="1824" dirty="0"/>
              <a:t>Urban development</a:t>
            </a:r>
            <a:endParaRPr lang="en-GB" sz="2605" kern="1200" dirty="0"/>
          </a:p>
          <a:p>
            <a:pPr algn="ctr" rtl="0">
              <a:spcBef>
                <a:spcPts val="313"/>
              </a:spcBef>
            </a:pPr>
            <a:r>
              <a:rPr lang="da-DK" sz="2605" kern="1200" dirty="0"/>
              <a:t>leam@orbicon.dk</a:t>
            </a:r>
            <a:endParaRPr lang="da-DK" sz="2605" dirty="0"/>
          </a:p>
          <a:p>
            <a:pPr marL="446662" indent="-446662" algn="ctr" rtl="0">
              <a:spcBef>
                <a:spcPts val="313"/>
              </a:spcBef>
              <a:buFontTx/>
              <a:buChar char="-"/>
            </a:pPr>
            <a:endParaRPr lang="da-DK" sz="2605" kern="1200" dirty="0"/>
          </a:p>
          <a:p>
            <a:pPr marL="446662" indent="-446662" algn="ctr" rtl="0">
              <a:spcBef>
                <a:spcPts val="313"/>
              </a:spcBef>
              <a:buFontTx/>
              <a:buChar char="-"/>
            </a:pPr>
            <a:endParaRPr lang="da-DK" sz="2605" kern="1200" dirty="0"/>
          </a:p>
          <a:p>
            <a:pPr marL="36395" algn="ctr">
              <a:spcBef>
                <a:spcPts val="313"/>
              </a:spcBef>
            </a:pPr>
            <a:endParaRPr lang="da-DK" sz="2605" spc="-189" dirty="0"/>
          </a:p>
          <a:p>
            <a:pPr marL="36395" algn="ctr">
              <a:spcBef>
                <a:spcPts val="313"/>
              </a:spcBef>
            </a:pPr>
            <a:endParaRPr sz="2605" spc="-189" dirty="0"/>
          </a:p>
        </p:txBody>
      </p:sp>
      <p:sp>
        <p:nvSpPr>
          <p:cNvPr id="5" name="object 5"/>
          <p:cNvSpPr txBox="1"/>
          <p:nvPr/>
        </p:nvSpPr>
        <p:spPr>
          <a:xfrm>
            <a:off x="11848992" y="6505208"/>
            <a:ext cx="175353" cy="245527"/>
          </a:xfrm>
          <a:prstGeom prst="rect">
            <a:avLst/>
          </a:prstGeom>
        </p:spPr>
        <p:txBody>
          <a:bodyPr vert="horz" wrap="square" lIns="0" tIns="4963" rIns="0" bIns="0" rtlCol="0">
            <a:spAutoFit/>
          </a:bodyPr>
          <a:lstStyle/>
          <a:p>
            <a:pPr marL="33086" defTabSz="1191097">
              <a:spcBef>
                <a:spcPts val="39"/>
              </a:spcBef>
            </a:pPr>
            <a:fld id="{81D60167-4931-47E6-BA6A-407CBD079E47}" type="slidenum">
              <a:rPr sz="1563" spc="-130" dirty="0">
                <a:solidFill>
                  <a:srgbClr val="6D6E71"/>
                </a:solidFill>
                <a:latin typeface="Lucida Sans"/>
                <a:cs typeface="Lucida Sans"/>
              </a:rPr>
              <a:pPr marL="33086" defTabSz="1191097">
                <a:spcBef>
                  <a:spcPts val="39"/>
                </a:spcBef>
              </a:pPr>
              <a:t>1</a:t>
            </a:fld>
            <a:endParaRPr sz="1563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896" y="2007197"/>
            <a:ext cx="4962822" cy="1940821"/>
          </a:xfrm>
          <a:prstGeom prst="rect">
            <a:avLst/>
          </a:prstGeom>
        </p:spPr>
        <p:txBody>
          <a:bodyPr vert="horz" wrap="square" lIns="0" tIns="16543" rIns="0" bIns="0" rtlCol="0">
            <a:spAutoFit/>
          </a:bodyPr>
          <a:lstStyle/>
          <a:p>
            <a:pPr marL="16543" algn="ctr">
              <a:spcBef>
                <a:spcPts val="130"/>
              </a:spcBef>
            </a:pPr>
            <a:r>
              <a:rPr lang="da-DK" sz="3126" spc="124" dirty="0"/>
              <a:t>UN </a:t>
            </a:r>
            <a:r>
              <a:rPr lang="en-GB" sz="3126" spc="124" dirty="0"/>
              <a:t>Sustainable</a:t>
            </a:r>
            <a:r>
              <a:rPr lang="da-DK" sz="3126" spc="124" dirty="0"/>
              <a:t> </a:t>
            </a:r>
            <a:br>
              <a:rPr lang="da-DK" sz="3126" spc="124" dirty="0"/>
            </a:br>
            <a:r>
              <a:rPr lang="en-GB" sz="3126" spc="124" dirty="0"/>
              <a:t>development</a:t>
            </a:r>
            <a:r>
              <a:rPr lang="da-DK" sz="3126" spc="124" dirty="0"/>
              <a:t> </a:t>
            </a:r>
            <a:r>
              <a:rPr lang="en-GB" sz="3126" spc="124" dirty="0"/>
              <a:t>goals</a:t>
            </a:r>
            <a:br>
              <a:rPr lang="da-DK" sz="3126" spc="124" dirty="0"/>
            </a:br>
            <a:r>
              <a:rPr lang="da-DK" sz="3126" spc="124" dirty="0"/>
              <a:t>– </a:t>
            </a:r>
            <a:r>
              <a:rPr lang="en-GB" sz="3126" dirty="0"/>
              <a:t>from vision to action</a:t>
            </a:r>
            <a:br>
              <a:rPr lang="en-GB" sz="3126" dirty="0"/>
            </a:br>
            <a:endParaRPr sz="3126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0ACEDF8-659D-4EAE-A709-BB391CB36A97}"/>
              </a:ext>
            </a:extLst>
          </p:cNvPr>
          <p:cNvSpPr txBox="1"/>
          <p:nvPr/>
        </p:nvSpPr>
        <p:spPr>
          <a:xfrm>
            <a:off x="4011616" y="6136044"/>
            <a:ext cx="3660081" cy="369138"/>
          </a:xfrm>
          <a:prstGeom prst="rect">
            <a:avLst/>
          </a:prstGeom>
        </p:spPr>
        <p:txBody>
          <a:bodyPr vert="horz" wrap="square" lIns="0" tIns="127379" rIns="0" bIns="0" rtlCol="0">
            <a:spAutoFit/>
          </a:bodyPr>
          <a:lstStyle/>
          <a:p>
            <a:pPr algn="ctr" defTabSz="1191097">
              <a:spcBef>
                <a:spcPts val="1003"/>
              </a:spcBef>
            </a:pPr>
            <a:r>
              <a:rPr lang="da-DK" sz="1563" dirty="0">
                <a:solidFill>
                  <a:srgbClr val="231F20"/>
                </a:solidFill>
                <a:latin typeface="Arial"/>
                <a:cs typeface="Arial"/>
              </a:rPr>
              <a:t>18</a:t>
            </a:r>
            <a:r>
              <a:rPr lang="da-DK" sz="1563" baseline="3000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lang="da-DK" sz="1563" dirty="0">
                <a:solidFill>
                  <a:srgbClr val="231F20"/>
                </a:solidFill>
                <a:latin typeface="Arial"/>
                <a:cs typeface="Arial"/>
              </a:rPr>
              <a:t> of November, 2019</a:t>
            </a:r>
            <a:endParaRPr sz="1303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41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4">
            <a:extLst>
              <a:ext uri="{FF2B5EF4-FFF2-40B4-BE49-F238E27FC236}">
                <a16:creationId xmlns:a16="http://schemas.microsoft.com/office/drawing/2014/main" id="{646FBEAB-8E99-4A2C-B397-351557660F59}"/>
              </a:ext>
            </a:extLst>
          </p:cNvPr>
          <p:cNvSpPr txBox="1">
            <a:spLocks/>
          </p:cNvSpPr>
          <p:nvPr/>
        </p:nvSpPr>
        <p:spPr>
          <a:xfrm>
            <a:off x="8014996" y="646374"/>
            <a:ext cx="3732244" cy="1700641"/>
          </a:xfrm>
          <a:prstGeom prst="rect">
            <a:avLst/>
          </a:prstGeom>
        </p:spPr>
        <p:txBody>
          <a:bodyPr vert="horz" lIns="119108" tIns="59554" rIns="119108" bIns="5955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43" defTabSz="1191097">
              <a:spcAft>
                <a:spcPts val="782"/>
              </a:spcAft>
            </a:pPr>
            <a:endParaRPr lang="en-US" sz="3647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5" name="Pladsholder til indhold 1">
            <a:extLst>
              <a:ext uri="{FF2B5EF4-FFF2-40B4-BE49-F238E27FC236}">
                <a16:creationId xmlns:a16="http://schemas.microsoft.com/office/drawing/2014/main" id="{6969EA49-A1E4-49DB-AE4E-3CA460637D2B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9" y="869386"/>
            <a:ext cx="3044697" cy="2519749"/>
          </a:xfrm>
          <a:prstGeom prst="rect">
            <a:avLst/>
          </a:prstGeom>
        </p:spPr>
      </p:pic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030FFC3B-4660-45A7-9676-28C7C98DF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71828"/>
            <a:ext cx="2434339" cy="1624920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DC50F9A-6782-4518-880C-2012A1911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1" y="4278615"/>
            <a:ext cx="2636174" cy="1759647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7CF59A5-9561-4A66-ADA8-A158332A25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56" y="3096919"/>
            <a:ext cx="2214219" cy="2952292"/>
          </a:xfrm>
          <a:prstGeom prst="rect">
            <a:avLst/>
          </a:prstGeom>
        </p:spPr>
      </p:pic>
      <p:sp>
        <p:nvSpPr>
          <p:cNvPr id="35" name="object 46">
            <a:extLst>
              <a:ext uri="{FF2B5EF4-FFF2-40B4-BE49-F238E27FC236}">
                <a16:creationId xmlns:a16="http://schemas.microsoft.com/office/drawing/2014/main" id="{C51C5DED-539C-4143-97D5-A7A5AAF9B1BC}"/>
              </a:ext>
            </a:extLst>
          </p:cNvPr>
          <p:cNvSpPr txBox="1"/>
          <p:nvPr/>
        </p:nvSpPr>
        <p:spPr>
          <a:xfrm>
            <a:off x="8199129" y="2211357"/>
            <a:ext cx="3732246" cy="3584744"/>
          </a:xfrm>
          <a:prstGeom prst="rect">
            <a:avLst/>
          </a:prstGeom>
        </p:spPr>
        <p:txBody>
          <a:bodyPr vert="horz" lIns="119108" tIns="59554" rIns="119108" bIns="59554" rtlCol="0">
            <a:normAutofit lnSpcReduction="10000"/>
          </a:bodyPr>
          <a:lstStyle/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1824" dirty="0">
              <a:solidFill>
                <a:prstClr val="white"/>
              </a:solidFill>
              <a:latin typeface="Calibri" panose="020F0502020204030204"/>
            </a:endParaRP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r>
              <a:rPr lang="en-US" sz="2084" dirty="0">
                <a:solidFill>
                  <a:prstClr val="white"/>
                </a:solidFill>
                <a:latin typeface="Calibri" panose="020F0502020204030204"/>
              </a:rPr>
              <a:t>Recycling of gold and silver</a:t>
            </a: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2084" dirty="0">
              <a:solidFill>
                <a:prstClr val="white"/>
              </a:solidFill>
              <a:latin typeface="Calibri" panose="020F0502020204030204"/>
            </a:endParaRP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r>
              <a:rPr lang="en-US" sz="2084" dirty="0">
                <a:solidFill>
                  <a:prstClr val="white"/>
                </a:solidFill>
                <a:latin typeface="Calibri" panose="020F0502020204030204"/>
              </a:rPr>
              <a:t>Recycling of boxes for packing</a:t>
            </a: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2084" dirty="0">
              <a:solidFill>
                <a:prstClr val="white"/>
              </a:solidFill>
              <a:latin typeface="Calibri" panose="020F0502020204030204"/>
            </a:endParaRP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r>
              <a:rPr lang="en-US" sz="2084" dirty="0">
                <a:solidFill>
                  <a:prstClr val="white"/>
                </a:solidFill>
                <a:latin typeface="Calibri" panose="020F0502020204030204"/>
              </a:rPr>
              <a:t>Biodegradable packing material</a:t>
            </a: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2084" dirty="0">
              <a:solidFill>
                <a:prstClr val="white"/>
              </a:solidFill>
              <a:latin typeface="Calibri" panose="020F0502020204030204"/>
            </a:endParaRP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r>
              <a:rPr lang="en-US" sz="2084" dirty="0">
                <a:solidFill>
                  <a:prstClr val="white"/>
                </a:solidFill>
                <a:latin typeface="Calibri" panose="020F0502020204030204"/>
              </a:rPr>
              <a:t>E-learning </a:t>
            </a: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2084" dirty="0">
              <a:solidFill>
                <a:prstClr val="white"/>
              </a:solidFill>
              <a:latin typeface="Calibri" panose="020F0502020204030204"/>
            </a:endParaRP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r>
              <a:rPr lang="en-US" sz="2084" dirty="0">
                <a:solidFill>
                  <a:prstClr val="white"/>
                </a:solidFill>
                <a:latin typeface="Calibri" panose="020F0502020204030204"/>
              </a:rPr>
              <a:t>Certified products </a:t>
            </a:r>
          </a:p>
        </p:txBody>
      </p:sp>
      <p:pic>
        <p:nvPicPr>
          <p:cNvPr id="45" name="Billede 44">
            <a:extLst>
              <a:ext uri="{FF2B5EF4-FFF2-40B4-BE49-F238E27FC236}">
                <a16:creationId xmlns:a16="http://schemas.microsoft.com/office/drawing/2014/main" id="{012149B5-3626-44A3-9909-F43DE1A564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524" y="5716101"/>
            <a:ext cx="988362" cy="988362"/>
          </a:xfrm>
          <a:prstGeom prst="rect">
            <a:avLst/>
          </a:prstGeom>
        </p:spPr>
      </p:pic>
      <p:pic>
        <p:nvPicPr>
          <p:cNvPr id="47" name="Billede 46">
            <a:extLst>
              <a:ext uri="{FF2B5EF4-FFF2-40B4-BE49-F238E27FC236}">
                <a16:creationId xmlns:a16="http://schemas.microsoft.com/office/drawing/2014/main" id="{303F9037-2665-40B1-B8B9-C5BA94B399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91" y="5700342"/>
            <a:ext cx="988362" cy="988362"/>
          </a:xfrm>
          <a:prstGeom prst="rect">
            <a:avLst/>
          </a:prstGeom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2D318A71-47D7-4112-8384-BA9BF7A5F5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11" y="5700342"/>
            <a:ext cx="988362" cy="988362"/>
          </a:xfrm>
          <a:prstGeom prst="rect">
            <a:avLst/>
          </a:prstGeom>
        </p:spPr>
      </p:pic>
      <p:sp>
        <p:nvSpPr>
          <p:cNvPr id="51" name="object 34">
            <a:extLst>
              <a:ext uri="{FF2B5EF4-FFF2-40B4-BE49-F238E27FC236}">
                <a16:creationId xmlns:a16="http://schemas.microsoft.com/office/drawing/2014/main" id="{13071A8A-4A9E-4227-8813-F2FFBA32F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9130" y="642938"/>
            <a:ext cx="3363974" cy="16048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119108" tIns="59554" rIns="119108" bIns="59554" rtlCol="0" anchor="ctr">
            <a:normAutofit/>
          </a:bodyPr>
          <a:lstStyle/>
          <a:p>
            <a:pPr marL="16543">
              <a:spcAft>
                <a:spcPts val="782"/>
              </a:spcAft>
            </a:pPr>
            <a:r>
              <a:rPr lang="en-US" sz="2735" dirty="0"/>
              <a:t>Small initiatives with a global contribution:</a:t>
            </a:r>
          </a:p>
        </p:txBody>
      </p:sp>
    </p:spTree>
    <p:extLst>
      <p:ext uri="{BB962C8B-B14F-4D97-AF65-F5344CB8AC3E}">
        <p14:creationId xmlns:p14="http://schemas.microsoft.com/office/powerpoint/2010/main" val="278895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0538" y="664897"/>
            <a:ext cx="5537362" cy="552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91097"/>
            <a:endParaRPr sz="234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7724" y="811029"/>
            <a:ext cx="287842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AFSKAF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FA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TTIGDOM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7352" y="1097936"/>
            <a:ext cx="146403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ST</a:t>
            </a: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OP  SU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0755" y="1714330"/>
            <a:ext cx="283707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SUNDHED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43" dirty="0">
                <a:solidFill>
                  <a:srgbClr val="FFFFFF"/>
                </a:solidFill>
                <a:latin typeface="Montserrat"/>
                <a:cs typeface="Montserrat"/>
              </a:rPr>
              <a:t>TR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IV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SEL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0832" y="2520944"/>
            <a:ext cx="330855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KVALITETS- 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UD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D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ANNE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SE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6346" y="3383904"/>
            <a:ext cx="43921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LIGESTILLING 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MELLEM</a:t>
            </a:r>
            <a:r>
              <a:rPr sz="521" b="1" spc="-11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KØNNENE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8483" y="4267525"/>
            <a:ext cx="288671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RENT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VAND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SANITET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8735" y="4276873"/>
            <a:ext cx="400334" cy="23692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100912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ANS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V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ARLIGT 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FORBRUG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60"/>
              </a:lnSpc>
            </a:pP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PRODUKTION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9008" y="4980249"/>
            <a:ext cx="425976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BÆREDY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GTIGE</a:t>
            </a: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sz="521" b="1" spc="-143" dirty="0">
                <a:solidFill>
                  <a:srgbClr val="FFFFFF"/>
                </a:solidFill>
                <a:latin typeface="Montserrat"/>
                <a:cs typeface="Montserrat"/>
              </a:rPr>
              <a:t>ER  OG</a:t>
            </a: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202" dirty="0">
                <a:solidFill>
                  <a:srgbClr val="FFFFFF"/>
                </a:solidFill>
                <a:latin typeface="Montserrat"/>
                <a:cs typeface="Montserrat"/>
              </a:rPr>
              <a:t>O</a:t>
            </a: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K</a:t>
            </a:r>
            <a:r>
              <a:rPr sz="521" b="1" spc="-189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89" dirty="0">
                <a:solidFill>
                  <a:srgbClr val="FFFFFF"/>
                </a:solidFill>
                <a:latin typeface="Montserrat"/>
                <a:cs typeface="Montserrat"/>
              </a:rPr>
              <a:t>SAMFUND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6693" y="5435514"/>
            <a:ext cx="226636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MINDRE  ULIGHED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3571" y="5589125"/>
            <a:ext cx="45079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INDU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S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TRI,</a:t>
            </a:r>
            <a:r>
              <a:rPr sz="521" b="1" spc="-78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INN</a:t>
            </a:r>
            <a:r>
              <a:rPr sz="521" b="1" spc="-228" dirty="0">
                <a:solidFill>
                  <a:srgbClr val="FFFFFF"/>
                </a:solidFill>
                <a:latin typeface="Montserrat"/>
                <a:cs typeface="Montserrat"/>
              </a:rPr>
              <a:t>O</a:t>
            </a:r>
            <a:r>
              <a:rPr sz="521" b="1" spc="-208" dirty="0">
                <a:solidFill>
                  <a:srgbClr val="FFFFFF"/>
                </a:solidFill>
                <a:latin typeface="Montserrat"/>
                <a:cs typeface="Montserrat"/>
              </a:rPr>
              <a:t>VA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TION  </a:t>
            </a:r>
            <a:r>
              <a:rPr sz="521" b="1" spc="-208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9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INFRASTRUKTUR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5012" y="5452108"/>
            <a:ext cx="430111" cy="170297"/>
          </a:xfrm>
          <a:prstGeom prst="rect">
            <a:avLst/>
          </a:prstGeom>
        </p:spPr>
        <p:txBody>
          <a:bodyPr vert="horz" wrap="square" lIns="0" tIns="28950" rIns="0" bIns="0" rtlCol="0">
            <a:spAutoFit/>
          </a:bodyPr>
          <a:lstStyle/>
          <a:p>
            <a:pPr marL="16543" marR="6617" defTabSz="1191097">
              <a:lnSpc>
                <a:spcPct val="87500"/>
              </a:lnSpc>
              <a:spcBef>
                <a:spcPts val="228"/>
              </a:spcBef>
            </a:pP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AN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ST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ÆNDIGE</a:t>
            </a:r>
            <a:r>
              <a:rPr sz="521" b="1" spc="-6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JOBS 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78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ØKONOMISK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VÆKST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1536" y="4989707"/>
            <a:ext cx="322583" cy="9746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BÆREDY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GTIG 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ENERGI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1440" y="3426980"/>
            <a:ext cx="218364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KLIMA-  INDS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T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3108" y="2540192"/>
            <a:ext cx="200994" cy="173097"/>
          </a:xfrm>
          <a:prstGeom prst="rect">
            <a:avLst/>
          </a:prstGeom>
        </p:spPr>
        <p:txBody>
          <a:bodyPr vert="horz" wrap="square" lIns="0" tIns="19023" rIns="0" bIns="0" rtlCol="0">
            <a:spAutoFit/>
          </a:bodyPr>
          <a:lstStyle/>
          <a:p>
            <a:pPr marL="16543" defTabSz="1191097">
              <a:lnSpc>
                <a:spcPts val="580"/>
              </a:lnSpc>
              <a:spcBef>
                <a:spcPts val="148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LIVET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80"/>
              </a:lnSpc>
            </a:pP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I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HAVET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256" y="1721813"/>
            <a:ext cx="224981" cy="173097"/>
          </a:xfrm>
          <a:prstGeom prst="rect">
            <a:avLst/>
          </a:prstGeom>
        </p:spPr>
        <p:txBody>
          <a:bodyPr vert="horz" wrap="square" lIns="0" tIns="19023" rIns="0" bIns="0" rtlCol="0">
            <a:spAutoFit/>
          </a:bodyPr>
          <a:lstStyle/>
          <a:p>
            <a:pPr marL="16543" defTabSz="1191097">
              <a:lnSpc>
                <a:spcPts val="580"/>
              </a:lnSpc>
              <a:spcBef>
                <a:spcPts val="148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LIVET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80"/>
              </a:lnSpc>
            </a:pP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PÅ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LAND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73513" y="1145110"/>
            <a:ext cx="417704" cy="9746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FRED,</a:t>
            </a:r>
            <a:r>
              <a:rPr sz="521" b="1" spc="-11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28" dirty="0">
                <a:solidFill>
                  <a:srgbClr val="FFFFFF"/>
                </a:solidFill>
                <a:latin typeface="Montserrat"/>
                <a:cs typeface="Montserrat"/>
              </a:rPr>
              <a:t>RETFÆRDIGHED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47" dirty="0">
                <a:solidFill>
                  <a:srgbClr val="FFFFFF"/>
                </a:solidFill>
                <a:latin typeface="Montserrat"/>
                <a:cs typeface="Montserrat"/>
              </a:rPr>
              <a:t>OG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34" dirty="0">
                <a:solidFill>
                  <a:srgbClr val="FFFFFF"/>
                </a:solidFill>
                <a:latin typeface="Montserrat"/>
                <a:cs typeface="Montserrat"/>
              </a:rPr>
              <a:t>STÆRKE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INSTITUTIONER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9021" y="801261"/>
            <a:ext cx="36394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PARTNERSKAB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F</a:t>
            </a: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OR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HANDLING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28" name="object 233">
            <a:extLst>
              <a:ext uri="{FF2B5EF4-FFF2-40B4-BE49-F238E27FC236}">
                <a16:creationId xmlns:a16="http://schemas.microsoft.com/office/drawing/2014/main" id="{B9823102-4B94-4D8F-A4E0-7035316F06C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84196" y="6377940"/>
            <a:ext cx="28060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86" defTabSz="1191097">
              <a:spcBef>
                <a:spcPts val="39"/>
              </a:spcBef>
            </a:pPr>
            <a:fld id="{B6F15528-21DE-4FAA-801E-634DDDAF4B2B}" type="slidenum">
              <a:rPr lang="en-US" smtClean="0"/>
              <a:pPr marL="33086" defTabSz="1191097">
                <a:spcBef>
                  <a:spcPts val="39"/>
                </a:spcBef>
              </a:pPr>
              <a:t>11</a:t>
            </a:fld>
            <a:endParaRPr sz="2345" spc="-13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92185AFA-F20A-4ECE-85A4-876CB823BBBB}"/>
              </a:ext>
            </a:extLst>
          </p:cNvPr>
          <p:cNvSpPr txBox="1"/>
          <p:nvPr/>
        </p:nvSpPr>
        <p:spPr>
          <a:xfrm>
            <a:off x="3865838" y="2224584"/>
            <a:ext cx="3516987" cy="2048286"/>
          </a:xfrm>
          <a:prstGeom prst="rect">
            <a:avLst/>
          </a:prstGeom>
        </p:spPr>
        <p:txBody>
          <a:bodyPr vert="horz" wrap="square" lIns="0" tIns="16543" rIns="0" bIns="0" rtlCol="0">
            <a:spAutoFit/>
          </a:bodyPr>
          <a:lstStyle/>
          <a:p>
            <a:pPr algn="ctr" defTabSz="1191097">
              <a:spcBef>
                <a:spcPts val="130"/>
              </a:spcBef>
            </a:pPr>
            <a:r>
              <a:rPr lang="da-DK" sz="3126" spc="-182" dirty="0" err="1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lang="da-DK" sz="3126" spc="-18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a-DK" sz="3126" spc="-182" dirty="0" err="1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lang="da-DK" sz="3126" spc="-18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algn="ctr" defTabSz="1191097">
              <a:spcBef>
                <a:spcPts val="130"/>
              </a:spcBef>
            </a:pPr>
            <a:endParaRPr lang="da-DK" sz="3126" spc="-182" dirty="0">
              <a:solidFill>
                <a:srgbClr val="231F20"/>
              </a:solidFill>
              <a:latin typeface="Arial"/>
              <a:cs typeface="Arial"/>
            </a:endParaRPr>
          </a:p>
          <a:p>
            <a:pPr algn="ctr" defTabSz="1191097">
              <a:spcBef>
                <a:spcPts val="130"/>
              </a:spcBef>
            </a:pPr>
            <a:r>
              <a:rPr sz="3126" spc="-182" dirty="0">
                <a:solidFill>
                  <a:srgbClr val="231F20"/>
                </a:solidFill>
                <a:latin typeface="Arial"/>
                <a:cs typeface="Arial"/>
              </a:rPr>
              <a:t>‘Leave </a:t>
            </a:r>
            <a:r>
              <a:rPr sz="3126" spc="-148" dirty="0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sz="3126" spc="-182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3126" spc="-26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26" spc="-111" dirty="0">
                <a:solidFill>
                  <a:srgbClr val="231F20"/>
                </a:solidFill>
                <a:latin typeface="Arial"/>
                <a:cs typeface="Arial"/>
              </a:rPr>
              <a:t>behind’</a:t>
            </a:r>
            <a:endParaRPr sz="3126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191097">
              <a:spcBef>
                <a:spcPts val="2240"/>
              </a:spcBef>
            </a:pPr>
            <a:r>
              <a:rPr lang="da-DK" sz="1824" spc="-117" dirty="0">
                <a:solidFill>
                  <a:srgbClr val="231F20"/>
                </a:solidFill>
                <a:latin typeface="Lucida Sans"/>
                <a:cs typeface="Lucida Sans"/>
              </a:rPr>
              <a:t>U</a:t>
            </a:r>
            <a:r>
              <a:rPr sz="1824" spc="-117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lang="da-DK" sz="1824" spc="-117" dirty="0">
                <a:solidFill>
                  <a:srgbClr val="231F20"/>
                </a:solidFill>
                <a:latin typeface="Lucida Sans"/>
                <a:cs typeface="Lucida Sans"/>
              </a:rPr>
              <a:t>'</a:t>
            </a:r>
            <a:r>
              <a:rPr sz="1824" spc="-117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824" spc="-20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da-DK" sz="1824" spc="-176" dirty="0" err="1">
                <a:solidFill>
                  <a:srgbClr val="231F20"/>
                </a:solidFill>
                <a:latin typeface="Lucida Sans"/>
                <a:cs typeface="Lucida Sans"/>
              </a:rPr>
              <a:t>SDG’s</a:t>
            </a:r>
            <a:endParaRPr sz="1824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4906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E8D56E-E193-430F-930C-56435E68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921" y="1023583"/>
            <a:ext cx="10521183" cy="2405146"/>
          </a:xfrm>
        </p:spPr>
        <p:txBody>
          <a:bodyPr>
            <a:normAutofit lnSpcReduction="10000"/>
          </a:bodyPr>
          <a:lstStyle/>
          <a:p>
            <a:r>
              <a:rPr lang="da-DK" sz="3126" dirty="0"/>
              <a:t>”</a:t>
            </a:r>
            <a:r>
              <a:rPr lang="en-US" sz="3126" b="1" dirty="0"/>
              <a:t> </a:t>
            </a:r>
            <a:r>
              <a:rPr lang="en-US" sz="3126" dirty="0"/>
              <a:t>Sustainable development is development that meets the needs of the present without compromising the ability of future generations to meet their own needs.</a:t>
            </a:r>
            <a:r>
              <a:rPr lang="da-DK" sz="3126" i="1" dirty="0"/>
              <a:t>.”</a:t>
            </a:r>
          </a:p>
          <a:p>
            <a:endParaRPr lang="da-DK" sz="3126" i="1" dirty="0"/>
          </a:p>
          <a:p>
            <a:pPr algn="r"/>
            <a:r>
              <a:rPr lang="da-DK" sz="3126" dirty="0"/>
              <a:t>Brundtland </a:t>
            </a:r>
            <a:r>
              <a:rPr lang="da-DK" sz="3126" dirty="0" err="1"/>
              <a:t>reporten</a:t>
            </a:r>
            <a:r>
              <a:rPr lang="da-DK" sz="3126" dirty="0"/>
              <a:t>, 1987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92C58E7-12B9-4B18-9434-77CF52BA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94" y="2932718"/>
            <a:ext cx="4466540" cy="37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0538" y="664897"/>
            <a:ext cx="5537362" cy="552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91097"/>
            <a:endParaRPr sz="234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7724" y="811029"/>
            <a:ext cx="287842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AFSKAF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FA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TTIGDOM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7352" y="1097936"/>
            <a:ext cx="146403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ST</a:t>
            </a: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OP  SU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T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0755" y="1714330"/>
            <a:ext cx="283707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SUNDHED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43" dirty="0">
                <a:solidFill>
                  <a:srgbClr val="FFFFFF"/>
                </a:solidFill>
                <a:latin typeface="Montserrat"/>
                <a:cs typeface="Montserrat"/>
              </a:rPr>
              <a:t>TR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IV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SEL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0832" y="2520944"/>
            <a:ext cx="330855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KVALITETS- 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UD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D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ANNE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SE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6346" y="3383904"/>
            <a:ext cx="43921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LIGESTILLING 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MELLEM</a:t>
            </a:r>
            <a:r>
              <a:rPr sz="521" b="1" spc="-11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KØNNENE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8483" y="4267525"/>
            <a:ext cx="288671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RENT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VAND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SANITET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8735" y="4276873"/>
            <a:ext cx="400334" cy="23692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100912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ANS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V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ARLIGT 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FORBRUG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60"/>
              </a:lnSpc>
            </a:pP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PRODUKTION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9008" y="4980249"/>
            <a:ext cx="425976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BÆREDY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GTIGE</a:t>
            </a: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sz="521" b="1" spc="-143" dirty="0">
                <a:solidFill>
                  <a:srgbClr val="FFFFFF"/>
                </a:solidFill>
                <a:latin typeface="Montserrat"/>
                <a:cs typeface="Montserrat"/>
              </a:rPr>
              <a:t>ER  OG</a:t>
            </a: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202" dirty="0">
                <a:solidFill>
                  <a:srgbClr val="FFFFFF"/>
                </a:solidFill>
                <a:latin typeface="Montserrat"/>
                <a:cs typeface="Montserrat"/>
              </a:rPr>
              <a:t>O</a:t>
            </a: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K</a:t>
            </a:r>
            <a:r>
              <a:rPr sz="521" b="1" spc="-189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89" dirty="0">
                <a:solidFill>
                  <a:srgbClr val="FFFFFF"/>
                </a:solidFill>
                <a:latin typeface="Montserrat"/>
                <a:cs typeface="Montserrat"/>
              </a:rPr>
              <a:t>SAMFUND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6693" y="5435514"/>
            <a:ext cx="226636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MINDRE  ULIGHED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3571" y="5589125"/>
            <a:ext cx="45079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INDU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S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TRI,</a:t>
            </a:r>
            <a:r>
              <a:rPr sz="521" b="1" spc="-78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INN</a:t>
            </a:r>
            <a:r>
              <a:rPr sz="521" b="1" spc="-228" dirty="0">
                <a:solidFill>
                  <a:srgbClr val="FFFFFF"/>
                </a:solidFill>
                <a:latin typeface="Montserrat"/>
                <a:cs typeface="Montserrat"/>
              </a:rPr>
              <a:t>O</a:t>
            </a:r>
            <a:r>
              <a:rPr sz="521" b="1" spc="-208" dirty="0">
                <a:solidFill>
                  <a:srgbClr val="FFFFFF"/>
                </a:solidFill>
                <a:latin typeface="Montserrat"/>
                <a:cs typeface="Montserrat"/>
              </a:rPr>
              <a:t>VA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TION  </a:t>
            </a:r>
            <a:r>
              <a:rPr sz="521" b="1" spc="-208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9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INFRASTRUKTUR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5012" y="5452108"/>
            <a:ext cx="430111" cy="170297"/>
          </a:xfrm>
          <a:prstGeom prst="rect">
            <a:avLst/>
          </a:prstGeom>
        </p:spPr>
        <p:txBody>
          <a:bodyPr vert="horz" wrap="square" lIns="0" tIns="28950" rIns="0" bIns="0" rtlCol="0">
            <a:spAutoFit/>
          </a:bodyPr>
          <a:lstStyle/>
          <a:p>
            <a:pPr marL="16543" marR="6617" defTabSz="1191097">
              <a:lnSpc>
                <a:spcPct val="87500"/>
              </a:lnSpc>
              <a:spcBef>
                <a:spcPts val="228"/>
              </a:spcBef>
            </a:pP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AN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ST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ÆNDIGE</a:t>
            </a:r>
            <a:r>
              <a:rPr sz="521" b="1" spc="-6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JOBS 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78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ØKONOMISK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VÆKST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1536" y="4989707"/>
            <a:ext cx="322583" cy="9746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BÆREDY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GTIG 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ENERGI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1440" y="3426980"/>
            <a:ext cx="218364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KLIMA-  INDS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T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3108" y="2540192"/>
            <a:ext cx="200994" cy="173097"/>
          </a:xfrm>
          <a:prstGeom prst="rect">
            <a:avLst/>
          </a:prstGeom>
        </p:spPr>
        <p:txBody>
          <a:bodyPr vert="horz" wrap="square" lIns="0" tIns="19023" rIns="0" bIns="0" rtlCol="0">
            <a:spAutoFit/>
          </a:bodyPr>
          <a:lstStyle/>
          <a:p>
            <a:pPr marL="16543" defTabSz="1191097">
              <a:lnSpc>
                <a:spcPts val="580"/>
              </a:lnSpc>
              <a:spcBef>
                <a:spcPts val="148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LIVET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80"/>
              </a:lnSpc>
            </a:pP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I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HAVET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256" y="1721813"/>
            <a:ext cx="224981" cy="173097"/>
          </a:xfrm>
          <a:prstGeom prst="rect">
            <a:avLst/>
          </a:prstGeom>
        </p:spPr>
        <p:txBody>
          <a:bodyPr vert="horz" wrap="square" lIns="0" tIns="19023" rIns="0" bIns="0" rtlCol="0">
            <a:spAutoFit/>
          </a:bodyPr>
          <a:lstStyle/>
          <a:p>
            <a:pPr marL="16543" defTabSz="1191097">
              <a:lnSpc>
                <a:spcPts val="580"/>
              </a:lnSpc>
              <a:spcBef>
                <a:spcPts val="148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LIVET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80"/>
              </a:lnSpc>
            </a:pP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PÅ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LAND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73513" y="1145110"/>
            <a:ext cx="417704" cy="9746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FRED,</a:t>
            </a:r>
            <a:r>
              <a:rPr sz="521" b="1" spc="-11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28" dirty="0">
                <a:solidFill>
                  <a:srgbClr val="FFFFFF"/>
                </a:solidFill>
                <a:latin typeface="Montserrat"/>
                <a:cs typeface="Montserrat"/>
              </a:rPr>
              <a:t>RETFÆRDIGHED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47" dirty="0">
                <a:solidFill>
                  <a:srgbClr val="FFFFFF"/>
                </a:solidFill>
                <a:latin typeface="Montserrat"/>
                <a:cs typeface="Montserrat"/>
              </a:rPr>
              <a:t>OG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34" dirty="0">
                <a:solidFill>
                  <a:srgbClr val="FFFFFF"/>
                </a:solidFill>
                <a:latin typeface="Montserrat"/>
                <a:cs typeface="Montserrat"/>
              </a:rPr>
              <a:t>STÆRKE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INSTITUTIONER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9021" y="801261"/>
            <a:ext cx="36394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PARTNERSKAB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F</a:t>
            </a: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OR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HANDLING</a:t>
            </a:r>
            <a:endParaRPr sz="521" dirty="0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D8561B56-13E9-4555-9B6A-02941E963A83}"/>
              </a:ext>
            </a:extLst>
          </p:cNvPr>
          <p:cNvSpPr txBox="1"/>
          <p:nvPr/>
        </p:nvSpPr>
        <p:spPr>
          <a:xfrm>
            <a:off x="3952402" y="2056050"/>
            <a:ext cx="3109678" cy="337433"/>
          </a:xfrm>
          <a:prstGeom prst="rect">
            <a:avLst/>
          </a:prstGeom>
        </p:spPr>
        <p:txBody>
          <a:bodyPr vert="horz" wrap="square" lIns="0" tIns="16543" rIns="0" bIns="0" rtlCol="0">
            <a:spAutoFit/>
          </a:bodyPr>
          <a:lstStyle/>
          <a:p>
            <a:pPr marL="16543" algn="ctr" defTabSz="1191097">
              <a:spcBef>
                <a:spcPts val="130"/>
              </a:spcBef>
            </a:pPr>
            <a:r>
              <a:rPr lang="da-DK" sz="2084" spc="-117" dirty="0">
                <a:solidFill>
                  <a:srgbClr val="231F20"/>
                </a:solidFill>
                <a:latin typeface="Lucida Sans"/>
                <a:cs typeface="Lucida Sans"/>
              </a:rPr>
              <a:t>The </a:t>
            </a:r>
            <a:r>
              <a:rPr lang="en-GB" sz="2084" spc="-117" dirty="0">
                <a:solidFill>
                  <a:srgbClr val="231F20"/>
                </a:solidFill>
                <a:latin typeface="Lucida Sans"/>
                <a:cs typeface="Lucida Sans"/>
              </a:rPr>
              <a:t>SDG’s</a:t>
            </a:r>
            <a:r>
              <a:rPr lang="da-DK" sz="2084" spc="-117" dirty="0">
                <a:solidFill>
                  <a:srgbClr val="231F20"/>
                </a:solidFill>
                <a:latin typeface="Lucida Sans"/>
                <a:cs typeface="Lucida Sans"/>
              </a:rPr>
              <a:t> have to </a:t>
            </a:r>
            <a:r>
              <a:rPr lang="en-GB" sz="2084" spc="-117" dirty="0">
                <a:solidFill>
                  <a:srgbClr val="231F20"/>
                </a:solidFill>
                <a:latin typeface="Lucida Sans"/>
                <a:cs typeface="Lucida Sans"/>
              </a:rPr>
              <a:t>be</a:t>
            </a:r>
            <a:r>
              <a:rPr sz="2084" spc="-111" dirty="0">
                <a:solidFill>
                  <a:srgbClr val="231F20"/>
                </a:solidFill>
                <a:latin typeface="Lucida Sans"/>
                <a:cs typeface="Lucida Sans"/>
              </a:rPr>
              <a:t>:</a:t>
            </a:r>
            <a:endParaRPr sz="2084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F1287FCF-2FD0-4E94-8D8C-FCDBC4B8BFC6}"/>
              </a:ext>
            </a:extLst>
          </p:cNvPr>
          <p:cNvSpPr txBox="1"/>
          <p:nvPr/>
        </p:nvSpPr>
        <p:spPr>
          <a:xfrm>
            <a:off x="3981611" y="2860000"/>
            <a:ext cx="3054441" cy="1645997"/>
          </a:xfrm>
          <a:prstGeom prst="rect">
            <a:avLst/>
          </a:prstGeom>
        </p:spPr>
        <p:txBody>
          <a:bodyPr vert="horz" wrap="square" lIns="0" tIns="16543" rIns="0" bIns="0" rtlCol="0">
            <a:spAutoFit/>
          </a:bodyPr>
          <a:lstStyle/>
          <a:p>
            <a:pPr marL="16543" algn="ctr" defTabSz="1191097">
              <a:spcBef>
                <a:spcPts val="130"/>
              </a:spcBef>
            </a:pPr>
            <a:r>
              <a:rPr lang="en-US" sz="2084" spc="-163" dirty="0">
                <a:solidFill>
                  <a:srgbClr val="231F20"/>
                </a:solidFill>
                <a:latin typeface="Lucida Sans"/>
              </a:rPr>
              <a:t>Easy to action</a:t>
            </a:r>
          </a:p>
          <a:p>
            <a:pPr marL="16543" algn="ctr" defTabSz="1191097">
              <a:spcBef>
                <a:spcPts val="130"/>
              </a:spcBef>
            </a:pPr>
            <a:endParaRPr lang="en-US" sz="2084" spc="-163" dirty="0">
              <a:solidFill>
                <a:srgbClr val="231F20"/>
              </a:solidFill>
              <a:latin typeface="Lucida Sans"/>
            </a:endParaRPr>
          </a:p>
          <a:p>
            <a:pPr marL="16543" algn="ctr" defTabSz="1191097">
              <a:spcBef>
                <a:spcPts val="130"/>
              </a:spcBef>
            </a:pPr>
            <a:r>
              <a:rPr lang="en-US" sz="2084" spc="-163" dirty="0">
                <a:solidFill>
                  <a:srgbClr val="231F20"/>
                </a:solidFill>
                <a:latin typeface="Lucida Sans"/>
              </a:rPr>
              <a:t>All companies and organizations can contribute </a:t>
            </a:r>
          </a:p>
        </p:txBody>
      </p:sp>
      <p:sp>
        <p:nvSpPr>
          <p:cNvPr id="28" name="object 233">
            <a:extLst>
              <a:ext uri="{FF2B5EF4-FFF2-40B4-BE49-F238E27FC236}">
                <a16:creationId xmlns:a16="http://schemas.microsoft.com/office/drawing/2014/main" id="{B9823102-4B94-4D8F-A4E0-7035316F06C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84196" y="6377940"/>
            <a:ext cx="28060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86" defTabSz="1191097">
              <a:spcBef>
                <a:spcPts val="39"/>
              </a:spcBef>
            </a:pPr>
            <a:fld id="{B6F15528-21DE-4FAA-801E-634DDDAF4B2B}" type="slidenum">
              <a:rPr lang="en-US" smtClean="0"/>
              <a:pPr marL="33086" defTabSz="1191097">
                <a:spcBef>
                  <a:spcPts val="39"/>
                </a:spcBef>
              </a:pPr>
              <a:t>3</a:t>
            </a:fld>
            <a:endParaRPr sz="2345" spc="-13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71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0538" y="664897"/>
            <a:ext cx="5537362" cy="552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91097"/>
            <a:endParaRPr sz="234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7724" y="811029"/>
            <a:ext cx="287842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AFSKAF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FA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TTIGDOM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7352" y="1097936"/>
            <a:ext cx="146403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ST</a:t>
            </a: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OP  SU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0755" y="1714330"/>
            <a:ext cx="283707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SUNDHED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43" dirty="0">
                <a:solidFill>
                  <a:srgbClr val="FFFFFF"/>
                </a:solidFill>
                <a:latin typeface="Montserrat"/>
                <a:cs typeface="Montserrat"/>
              </a:rPr>
              <a:t>TR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IV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SEL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0832" y="2520944"/>
            <a:ext cx="330855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KVALITETS- 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UD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D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ANNE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SE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6346" y="3383904"/>
            <a:ext cx="43921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LIGESTILLING 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MELLEM</a:t>
            </a:r>
            <a:r>
              <a:rPr sz="521" b="1" spc="-11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KØNNENE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8483" y="4267525"/>
            <a:ext cx="288671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RENT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VAND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SANITET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8735" y="4276873"/>
            <a:ext cx="400334" cy="23692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100912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ANS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V</a:t>
            </a:r>
            <a:r>
              <a:rPr sz="521" b="1" spc="-117" dirty="0">
                <a:solidFill>
                  <a:srgbClr val="FFFFFF"/>
                </a:solidFill>
                <a:latin typeface="Montserrat"/>
                <a:cs typeface="Montserrat"/>
              </a:rPr>
              <a:t>ARLIGT 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FORBRUG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60"/>
              </a:lnSpc>
            </a:pP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PRODUKTION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9008" y="4980249"/>
            <a:ext cx="425976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BÆREDY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GTIGE</a:t>
            </a: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sz="521" b="1" spc="-143" dirty="0">
                <a:solidFill>
                  <a:srgbClr val="FFFFFF"/>
                </a:solidFill>
                <a:latin typeface="Montserrat"/>
                <a:cs typeface="Montserrat"/>
              </a:rPr>
              <a:t>ER  OG</a:t>
            </a: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202" dirty="0">
                <a:solidFill>
                  <a:srgbClr val="FFFFFF"/>
                </a:solidFill>
                <a:latin typeface="Montserrat"/>
                <a:cs typeface="Montserrat"/>
              </a:rPr>
              <a:t>O</a:t>
            </a: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K</a:t>
            </a:r>
            <a:r>
              <a:rPr sz="521" b="1" spc="-189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</a:t>
            </a:r>
            <a:r>
              <a:rPr sz="521" b="1" spc="-189" dirty="0">
                <a:solidFill>
                  <a:srgbClr val="FFFFFF"/>
                </a:solidFill>
                <a:latin typeface="Montserrat"/>
                <a:cs typeface="Montserrat"/>
              </a:rPr>
              <a:t>SAMFUND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6693" y="5435514"/>
            <a:ext cx="226636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MINDRE  ULIGHED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3571" y="5589125"/>
            <a:ext cx="45079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INDU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S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TRI,</a:t>
            </a:r>
            <a:r>
              <a:rPr sz="521" b="1" spc="-78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INN</a:t>
            </a:r>
            <a:r>
              <a:rPr sz="521" b="1" spc="-228" dirty="0">
                <a:solidFill>
                  <a:srgbClr val="FFFFFF"/>
                </a:solidFill>
                <a:latin typeface="Montserrat"/>
                <a:cs typeface="Montserrat"/>
              </a:rPr>
              <a:t>O</a:t>
            </a:r>
            <a:r>
              <a:rPr sz="521" b="1" spc="-208" dirty="0">
                <a:solidFill>
                  <a:srgbClr val="FFFFFF"/>
                </a:solidFill>
                <a:latin typeface="Montserrat"/>
                <a:cs typeface="Montserrat"/>
              </a:rPr>
              <a:t>VA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TION  </a:t>
            </a:r>
            <a:r>
              <a:rPr sz="521" b="1" spc="-208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9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INFRASTRUKTUR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5012" y="5452108"/>
            <a:ext cx="430111" cy="170297"/>
          </a:xfrm>
          <a:prstGeom prst="rect">
            <a:avLst/>
          </a:prstGeom>
        </p:spPr>
        <p:txBody>
          <a:bodyPr vert="horz" wrap="square" lIns="0" tIns="28950" rIns="0" bIns="0" rtlCol="0">
            <a:spAutoFit/>
          </a:bodyPr>
          <a:lstStyle/>
          <a:p>
            <a:pPr marL="16543" marR="6617" defTabSz="1191097">
              <a:lnSpc>
                <a:spcPct val="87500"/>
              </a:lnSpc>
              <a:spcBef>
                <a:spcPts val="228"/>
              </a:spcBef>
            </a:pP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AN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ST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ÆNDIGE</a:t>
            </a:r>
            <a:r>
              <a:rPr sz="521" b="1" spc="-6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JOBS  </a:t>
            </a:r>
            <a:r>
              <a:rPr sz="521" b="1" spc="-182" dirty="0">
                <a:solidFill>
                  <a:srgbClr val="FFFFFF"/>
                </a:solidFill>
                <a:latin typeface="Montserrat"/>
                <a:cs typeface="Montserrat"/>
              </a:rPr>
              <a:t>OG</a:t>
            </a:r>
            <a:r>
              <a:rPr sz="521" b="1" spc="-78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ØKONOMISK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76" dirty="0">
                <a:solidFill>
                  <a:srgbClr val="FFFFFF"/>
                </a:solidFill>
                <a:latin typeface="Montserrat"/>
                <a:cs typeface="Montserrat"/>
              </a:rPr>
              <a:t>VÆKST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1536" y="4989707"/>
            <a:ext cx="322583" cy="9746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BÆREDY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GTIG 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ENERGI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1440" y="3426980"/>
            <a:ext cx="218364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KLIMA-  INDS</a:t>
            </a:r>
            <a:r>
              <a:rPr sz="521" b="1" spc="-169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T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S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3108" y="2540192"/>
            <a:ext cx="200994" cy="173097"/>
          </a:xfrm>
          <a:prstGeom prst="rect">
            <a:avLst/>
          </a:prstGeom>
        </p:spPr>
        <p:txBody>
          <a:bodyPr vert="horz" wrap="square" lIns="0" tIns="19023" rIns="0" bIns="0" rtlCol="0">
            <a:spAutoFit/>
          </a:bodyPr>
          <a:lstStyle/>
          <a:p>
            <a:pPr marL="16543" defTabSz="1191097">
              <a:lnSpc>
                <a:spcPts val="580"/>
              </a:lnSpc>
              <a:spcBef>
                <a:spcPts val="148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LIVET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80"/>
              </a:lnSpc>
            </a:pPr>
            <a:r>
              <a:rPr sz="521" b="1" spc="-72" dirty="0">
                <a:solidFill>
                  <a:srgbClr val="FFFFFF"/>
                </a:solidFill>
                <a:latin typeface="Montserrat"/>
                <a:cs typeface="Montserrat"/>
              </a:rPr>
              <a:t>I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HAVET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256" y="1721813"/>
            <a:ext cx="224981" cy="173097"/>
          </a:xfrm>
          <a:prstGeom prst="rect">
            <a:avLst/>
          </a:prstGeom>
        </p:spPr>
        <p:txBody>
          <a:bodyPr vert="horz" wrap="square" lIns="0" tIns="19023" rIns="0" bIns="0" rtlCol="0">
            <a:spAutoFit/>
          </a:bodyPr>
          <a:lstStyle/>
          <a:p>
            <a:pPr marL="16543" defTabSz="1191097">
              <a:lnSpc>
                <a:spcPts val="580"/>
              </a:lnSpc>
              <a:spcBef>
                <a:spcPts val="148"/>
              </a:spcBef>
            </a:pPr>
            <a:r>
              <a:rPr sz="521" b="1" spc="-124" dirty="0">
                <a:solidFill>
                  <a:srgbClr val="FFFFFF"/>
                </a:solidFill>
                <a:latin typeface="Montserrat"/>
                <a:cs typeface="Montserrat"/>
              </a:rPr>
              <a:t>LIVET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  <a:p>
            <a:pPr marL="16543" defTabSz="1191097">
              <a:lnSpc>
                <a:spcPts val="580"/>
              </a:lnSpc>
            </a:pP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PÅ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LAND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73513" y="1145110"/>
            <a:ext cx="417704" cy="9746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FRED,</a:t>
            </a:r>
            <a:r>
              <a:rPr sz="521" b="1" spc="-11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28" dirty="0">
                <a:solidFill>
                  <a:srgbClr val="FFFFFF"/>
                </a:solidFill>
                <a:latin typeface="Montserrat"/>
                <a:cs typeface="Montserrat"/>
              </a:rPr>
              <a:t>RETFÆRDIGHED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47" dirty="0">
                <a:solidFill>
                  <a:srgbClr val="FFFFFF"/>
                </a:solidFill>
                <a:latin typeface="Montserrat"/>
                <a:cs typeface="Montserrat"/>
              </a:rPr>
              <a:t>OG </a:t>
            </a:r>
            <a:r>
              <a:rPr sz="521" b="1" spc="-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234" dirty="0">
                <a:solidFill>
                  <a:srgbClr val="FFFFFF"/>
                </a:solidFill>
                <a:latin typeface="Montserrat"/>
                <a:cs typeface="Montserrat"/>
              </a:rPr>
              <a:t>STÆRKE</a:t>
            </a:r>
            <a:r>
              <a:rPr sz="521" b="1" spc="-104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95" dirty="0">
                <a:solidFill>
                  <a:srgbClr val="FFFFFF"/>
                </a:solidFill>
                <a:latin typeface="Montserrat"/>
                <a:cs typeface="Montserrat"/>
              </a:rPr>
              <a:t>INSTITUTIONER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9021" y="801261"/>
            <a:ext cx="363940" cy="161582"/>
          </a:xfrm>
          <a:prstGeom prst="rect">
            <a:avLst/>
          </a:prstGeom>
        </p:spPr>
        <p:txBody>
          <a:bodyPr vert="horz" wrap="square" lIns="0" tIns="31431" rIns="0" bIns="0" rtlCol="0">
            <a:spAutoFit/>
          </a:bodyPr>
          <a:lstStyle/>
          <a:p>
            <a:pPr marL="16543" marR="6617" defTabSz="1191097">
              <a:lnSpc>
                <a:spcPts val="533"/>
              </a:lnSpc>
              <a:spcBef>
                <a:spcPts val="247"/>
              </a:spcBef>
            </a:pPr>
            <a:r>
              <a:rPr sz="521" b="1" spc="-156" dirty="0">
                <a:solidFill>
                  <a:srgbClr val="FFFFFF"/>
                </a:solidFill>
                <a:latin typeface="Montserrat"/>
                <a:cs typeface="Montserrat"/>
              </a:rPr>
              <a:t>PARTNERSKAB </a:t>
            </a:r>
            <a:r>
              <a:rPr sz="521" b="1" spc="-137" dirty="0">
                <a:solidFill>
                  <a:srgbClr val="FFFFFF"/>
                </a:solidFill>
                <a:latin typeface="Montserrat"/>
                <a:cs typeface="Montserrat"/>
              </a:rPr>
              <a:t> F</a:t>
            </a:r>
            <a:r>
              <a:rPr sz="521" b="1" spc="-163" dirty="0">
                <a:solidFill>
                  <a:srgbClr val="FFFFFF"/>
                </a:solidFill>
                <a:latin typeface="Montserrat"/>
                <a:cs typeface="Montserrat"/>
              </a:rPr>
              <a:t>OR</a:t>
            </a:r>
            <a:r>
              <a:rPr sz="521" b="1" spc="-5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521" b="1" spc="-148" dirty="0">
                <a:solidFill>
                  <a:srgbClr val="FFFFFF"/>
                </a:solidFill>
                <a:latin typeface="Montserrat"/>
                <a:cs typeface="Montserrat"/>
              </a:rPr>
              <a:t>HANDLING</a:t>
            </a:r>
            <a:endParaRPr sz="521">
              <a:solidFill>
                <a:prstClr val="black"/>
              </a:solidFill>
              <a:latin typeface="Montserrat"/>
              <a:cs typeface="Montserrat"/>
            </a:endParaRPr>
          </a:p>
        </p:txBody>
      </p:sp>
      <p:sp>
        <p:nvSpPr>
          <p:cNvPr id="28" name="object 233">
            <a:extLst>
              <a:ext uri="{FF2B5EF4-FFF2-40B4-BE49-F238E27FC236}">
                <a16:creationId xmlns:a16="http://schemas.microsoft.com/office/drawing/2014/main" id="{B9823102-4B94-4D8F-A4E0-7035316F06C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84196" y="6377940"/>
            <a:ext cx="28060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86" defTabSz="1191097">
              <a:spcBef>
                <a:spcPts val="39"/>
              </a:spcBef>
            </a:pPr>
            <a:fld id="{B6F15528-21DE-4FAA-801E-634DDDAF4B2B}" type="slidenum">
              <a:rPr lang="en-US" smtClean="0"/>
              <a:pPr marL="33086" defTabSz="1191097">
                <a:spcBef>
                  <a:spcPts val="39"/>
                </a:spcBef>
              </a:pPr>
              <a:t>4</a:t>
            </a:fld>
            <a:endParaRPr sz="2345" spc="-13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92185AFA-F20A-4ECE-85A4-876CB823BBBB}"/>
              </a:ext>
            </a:extLst>
          </p:cNvPr>
          <p:cNvSpPr txBox="1"/>
          <p:nvPr/>
        </p:nvSpPr>
        <p:spPr>
          <a:xfrm>
            <a:off x="3813102" y="2865371"/>
            <a:ext cx="3516987" cy="1060580"/>
          </a:xfrm>
          <a:prstGeom prst="rect">
            <a:avLst/>
          </a:prstGeom>
        </p:spPr>
        <p:txBody>
          <a:bodyPr vert="horz" wrap="square" lIns="0" tIns="16543" rIns="0" bIns="0" rtlCol="0">
            <a:spAutoFit/>
          </a:bodyPr>
          <a:lstStyle/>
          <a:p>
            <a:pPr algn="ctr" defTabSz="1191097">
              <a:spcBef>
                <a:spcPts val="130"/>
              </a:spcBef>
            </a:pPr>
            <a:r>
              <a:rPr sz="3126" spc="-182" dirty="0">
                <a:solidFill>
                  <a:srgbClr val="231F20"/>
                </a:solidFill>
                <a:latin typeface="Arial"/>
                <a:cs typeface="Arial"/>
              </a:rPr>
              <a:t>‘Leave </a:t>
            </a:r>
            <a:r>
              <a:rPr sz="3126" spc="-148" dirty="0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sz="3126" spc="-182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3126" spc="-26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26" spc="-111" dirty="0">
                <a:solidFill>
                  <a:srgbClr val="231F20"/>
                </a:solidFill>
                <a:latin typeface="Arial"/>
                <a:cs typeface="Arial"/>
              </a:rPr>
              <a:t>behind’</a:t>
            </a:r>
            <a:endParaRPr sz="3126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191097">
              <a:spcBef>
                <a:spcPts val="2240"/>
              </a:spcBef>
            </a:pPr>
            <a:r>
              <a:rPr lang="da-DK" sz="1824" spc="-117" dirty="0">
                <a:solidFill>
                  <a:srgbClr val="231F20"/>
                </a:solidFill>
                <a:latin typeface="Lucida Sans"/>
                <a:cs typeface="Lucida Sans"/>
              </a:rPr>
              <a:t>U</a:t>
            </a:r>
            <a:r>
              <a:rPr sz="1824" spc="-117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lang="da-DK" sz="1824" spc="-117" dirty="0">
                <a:solidFill>
                  <a:srgbClr val="231F20"/>
                </a:solidFill>
                <a:latin typeface="Lucida Sans"/>
                <a:cs typeface="Lucida Sans"/>
              </a:rPr>
              <a:t>'</a:t>
            </a:r>
            <a:r>
              <a:rPr sz="1824" spc="-117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824" spc="-20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da-DK" sz="1824" spc="-176" dirty="0" err="1">
                <a:solidFill>
                  <a:srgbClr val="231F20"/>
                </a:solidFill>
                <a:latin typeface="Lucida Sans"/>
                <a:cs typeface="Lucida Sans"/>
              </a:rPr>
              <a:t>SDG’s</a:t>
            </a:r>
            <a:endParaRPr sz="1824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4168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9362926" y="1854448"/>
            <a:ext cx="2166056" cy="3460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91097"/>
            <a:endParaRPr sz="234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47085" y="5414129"/>
            <a:ext cx="1398689" cy="177069"/>
          </a:xfrm>
          <a:prstGeom prst="rect">
            <a:avLst/>
          </a:prstGeom>
        </p:spPr>
        <p:txBody>
          <a:bodyPr vert="horz" wrap="square" lIns="0" tIns="16543" rIns="0" bIns="0" rtlCol="0">
            <a:spAutoFit/>
          </a:bodyPr>
          <a:lstStyle/>
          <a:p>
            <a:pPr marL="16543" defTabSz="1191097">
              <a:spcBef>
                <a:spcPts val="130"/>
              </a:spcBef>
            </a:pPr>
            <a:r>
              <a:rPr sz="1042" spc="-111" dirty="0">
                <a:solidFill>
                  <a:srgbClr val="231F20"/>
                </a:solidFill>
                <a:latin typeface="Lucida Sans"/>
                <a:cs typeface="Lucida Sans"/>
              </a:rPr>
              <a:t>Copyright:</a:t>
            </a:r>
            <a:r>
              <a:rPr sz="1042" spc="-148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42" spc="-85" dirty="0">
                <a:solidFill>
                  <a:srgbClr val="231F20"/>
                </a:solidFill>
                <a:latin typeface="Lucida Sans"/>
                <a:cs typeface="Lucida Sans"/>
              </a:rPr>
              <a:t>Hedeselskabet</a:t>
            </a:r>
            <a:endParaRPr sz="1042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133178" y="826704"/>
            <a:ext cx="8435545" cy="497734"/>
          </a:xfrm>
          <a:prstGeom prst="rect">
            <a:avLst/>
          </a:prstGeom>
        </p:spPr>
        <p:txBody>
          <a:bodyPr vert="horz" wrap="square" lIns="0" tIns="16543" rIns="0" bIns="0" rtlCol="0">
            <a:spAutoFit/>
          </a:bodyPr>
          <a:lstStyle/>
          <a:p>
            <a:pPr marL="16543">
              <a:spcBef>
                <a:spcPts val="130"/>
              </a:spcBef>
            </a:pPr>
            <a:r>
              <a:rPr sz="3126" dirty="0">
                <a:ea typeface="+mn-ea"/>
              </a:rPr>
              <a:t>MYLIUS - </a:t>
            </a:r>
            <a:r>
              <a:rPr lang="en-US" dirty="0"/>
              <a:t>a tool for UN’s Sustainable Development Goals </a:t>
            </a:r>
            <a:endParaRPr sz="3126" dirty="0">
              <a:ea typeface="+mn-ea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8784196" y="6377940"/>
            <a:ext cx="28060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86" defTabSz="1191097">
              <a:spcBef>
                <a:spcPts val="39"/>
              </a:spcBef>
            </a:pPr>
            <a:fld id="{B6F15528-21DE-4FAA-801E-634DDDAF4B2B}" type="slidenum">
              <a:rPr lang="en-US" smtClean="0"/>
              <a:pPr marL="33086" defTabSz="1191097">
                <a:spcBef>
                  <a:spcPts val="39"/>
                </a:spcBef>
              </a:pPr>
              <a:t>5</a:t>
            </a:fld>
            <a:endParaRPr sz="2345" spc="-13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9870" y="1642384"/>
            <a:ext cx="3672488" cy="4931794"/>
          </a:xfrm>
          <a:prstGeom prst="rect">
            <a:avLst/>
          </a:prstGeom>
        </p:spPr>
        <p:txBody>
          <a:bodyPr vert="horz" wrap="square" lIns="0" tIns="29777" rIns="0" bIns="0" rtlCol="0">
            <a:spAutoFit/>
          </a:bodyPr>
          <a:lstStyle/>
          <a:p>
            <a:pPr marR="6617" defTabSz="1191097">
              <a:spcBef>
                <a:spcPts val="313"/>
              </a:spcBef>
            </a:pPr>
            <a:endParaRPr lang="en-GB" sz="2084" dirty="0">
              <a:solidFill>
                <a:srgbClr val="231F20"/>
              </a:solidFill>
              <a:latin typeface="Arial"/>
              <a:cs typeface="Arial"/>
            </a:endParaRPr>
          </a:p>
          <a:p>
            <a:pPr marR="6617" defTabSz="1191097">
              <a:spcBef>
                <a:spcPts val="313"/>
              </a:spcBef>
            </a:pPr>
            <a:r>
              <a:rPr lang="en-GB" sz="2084" dirty="0">
                <a:solidFill>
                  <a:srgbClr val="231F20"/>
                </a:solidFill>
                <a:latin typeface="Arial"/>
                <a:cs typeface="Arial"/>
              </a:rPr>
              <a:t>A digital tool for dialog and conversation</a:t>
            </a:r>
          </a:p>
          <a:p>
            <a:pPr marR="6617" defTabSz="1191097">
              <a:spcBef>
                <a:spcPts val="313"/>
              </a:spcBef>
            </a:pPr>
            <a:endParaRPr lang="en-GB" sz="2084" dirty="0">
              <a:solidFill>
                <a:srgbClr val="231F20"/>
              </a:solidFill>
              <a:latin typeface="Arial"/>
              <a:cs typeface="Arial"/>
            </a:endParaRPr>
          </a:p>
          <a:p>
            <a:pPr marR="6617" defTabSz="1191097">
              <a:spcBef>
                <a:spcPts val="313"/>
              </a:spcBef>
            </a:pPr>
            <a:r>
              <a:rPr lang="en-GB" sz="2084" dirty="0">
                <a:solidFill>
                  <a:srgbClr val="231F20"/>
                </a:solidFill>
                <a:latin typeface="Arial"/>
                <a:cs typeface="Arial"/>
              </a:rPr>
              <a:t>Communicate your actions and contributions to the SDG’s </a:t>
            </a:r>
          </a:p>
          <a:p>
            <a:pPr marR="6617" defTabSz="1191097">
              <a:spcBef>
                <a:spcPts val="313"/>
              </a:spcBef>
            </a:pPr>
            <a:endParaRPr lang="en-GB" sz="2084" dirty="0">
              <a:solidFill>
                <a:srgbClr val="231F20"/>
              </a:solidFill>
              <a:latin typeface="Arial"/>
              <a:cs typeface="Arial"/>
            </a:endParaRPr>
          </a:p>
          <a:p>
            <a:pPr marR="6617" defTabSz="1191097">
              <a:spcBef>
                <a:spcPts val="313"/>
              </a:spcBef>
            </a:pPr>
            <a:r>
              <a:rPr lang="en-GB" sz="2084" dirty="0">
                <a:solidFill>
                  <a:srgbClr val="231F20"/>
                </a:solidFill>
                <a:latin typeface="Arial"/>
                <a:cs typeface="Arial"/>
              </a:rPr>
              <a:t>Easy and simple, it is not built for engineers </a:t>
            </a:r>
          </a:p>
          <a:p>
            <a:pPr marR="6617" defTabSz="1191097">
              <a:spcBef>
                <a:spcPts val="313"/>
              </a:spcBef>
            </a:pPr>
            <a:endParaRPr lang="en-GB" sz="2084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543" defTabSz="1191097">
              <a:lnSpc>
                <a:spcPts val="1850"/>
              </a:lnSpc>
              <a:spcBef>
                <a:spcPts val="1615"/>
              </a:spcBef>
            </a:pPr>
            <a:r>
              <a:rPr lang="en-GB" sz="2084" dirty="0">
                <a:solidFill>
                  <a:srgbClr val="231F20"/>
                </a:solidFill>
                <a:latin typeface="Arial"/>
                <a:cs typeface="Arial"/>
              </a:rPr>
              <a:t>Its not a certification tool or sustainability accounting </a:t>
            </a:r>
            <a:endParaRPr lang="en-GB" sz="2084" dirty="0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16543" marR="6617" defTabSz="1191097">
              <a:lnSpc>
                <a:spcPts val="1824"/>
              </a:lnSpc>
              <a:spcBef>
                <a:spcPts val="234"/>
              </a:spcBef>
            </a:pPr>
            <a:endParaRPr lang="en-GB" sz="2084" dirty="0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16543" marR="6617" defTabSz="1191097">
              <a:lnSpc>
                <a:spcPts val="1824"/>
              </a:lnSpc>
              <a:spcBef>
                <a:spcPts val="234"/>
              </a:spcBef>
            </a:pPr>
            <a:endParaRPr lang="en-GB" sz="2084" dirty="0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16543" marR="6617" defTabSz="1191097">
              <a:lnSpc>
                <a:spcPts val="1824"/>
              </a:lnSpc>
              <a:spcBef>
                <a:spcPts val="234"/>
              </a:spcBef>
            </a:pPr>
            <a:endParaRPr lang="en-GB" sz="2084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18110CE-8BB8-4B42-BFEB-10CDC31FF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33" y="1672487"/>
            <a:ext cx="4519491" cy="45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1491119-BE4C-4864-A502-C5B3F688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08"/>
            <a:ext cx="10905067" cy="51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2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5EB484-25CC-431C-9793-0F7F8BB8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60" y="462318"/>
            <a:ext cx="6650182" cy="5532092"/>
          </a:xfrm>
        </p:spPr>
        <p:txBody>
          <a:bodyPr/>
          <a:lstStyle/>
          <a:p>
            <a:pPr algn="l" rtl="0"/>
            <a:endParaRPr lang="en-GB" sz="4168" dirty="0"/>
          </a:p>
          <a:p>
            <a:pPr algn="l" rtl="0"/>
            <a:r>
              <a:rPr lang="en-GB" sz="3126" kern="1200" dirty="0"/>
              <a:t>Make the global goal relevant local </a:t>
            </a:r>
          </a:p>
          <a:p>
            <a:pPr algn="l" rtl="0"/>
            <a:endParaRPr lang="en-GB" sz="2605" kern="1200" dirty="0"/>
          </a:p>
          <a:p>
            <a:pPr lvl="1" algn="l" rtl="0"/>
            <a:r>
              <a:rPr lang="en-GB" sz="2605" kern="1200" dirty="0"/>
              <a:t>What's the goal?  </a:t>
            </a:r>
          </a:p>
          <a:p>
            <a:pPr marL="967767" lvl="1" indent="-372218" algn="l" rtl="0">
              <a:buFont typeface="Arial" panose="020B0604020202020204" pitchFamily="34" charset="0"/>
              <a:buChar char="•"/>
            </a:pPr>
            <a:endParaRPr lang="en-GB" sz="2605" kern="1200" dirty="0"/>
          </a:p>
          <a:p>
            <a:pPr algn="l" rtl="0"/>
            <a:r>
              <a:rPr lang="en-GB" sz="2605" kern="1200" dirty="0"/>
              <a:t>Context – understanding the local (global) context  </a:t>
            </a:r>
          </a:p>
          <a:p>
            <a:pPr algn="l" rtl="0"/>
            <a:endParaRPr lang="en-GB" sz="2605" kern="1200" dirty="0"/>
          </a:p>
          <a:p>
            <a:pPr algn="l" rtl="0"/>
            <a:r>
              <a:rPr lang="en-GB" sz="2605" kern="1200" dirty="0"/>
              <a:t>Confirm and specify of the overall framework </a:t>
            </a:r>
          </a:p>
          <a:p>
            <a:pPr algn="l" rtl="0"/>
            <a:endParaRPr lang="en-GB" sz="2605" kern="1200" dirty="0"/>
          </a:p>
          <a:p>
            <a:pPr algn="l" rtl="0"/>
            <a:r>
              <a:rPr lang="en-GB" sz="2605" kern="1200" dirty="0"/>
              <a:t>The sustainable solutions – Evaluate</a:t>
            </a:r>
          </a:p>
          <a:p>
            <a:endParaRPr lang="en-GB" sz="2605" dirty="0"/>
          </a:p>
          <a:p>
            <a:endParaRPr lang="en-GB" sz="2605" dirty="0"/>
          </a:p>
        </p:txBody>
      </p:sp>
      <p:sp>
        <p:nvSpPr>
          <p:cNvPr id="4" name="object 28">
            <a:extLst>
              <a:ext uri="{FF2B5EF4-FFF2-40B4-BE49-F238E27FC236}">
                <a16:creationId xmlns:a16="http://schemas.microsoft.com/office/drawing/2014/main" id="{223A61B4-154B-4F9D-8B67-245714450FD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84196" y="6377940"/>
            <a:ext cx="28060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43" defTabSz="1191097">
              <a:spcBef>
                <a:spcPts val="39"/>
              </a:spcBef>
            </a:pPr>
            <a:fld id="{B6F15528-21DE-4FAA-801E-634DDDAF4B2B}" type="slidenum">
              <a:rPr lang="en-US" smtClean="0"/>
              <a:pPr marL="33043" defTabSz="1191097">
                <a:spcBef>
                  <a:spcPts val="39"/>
                </a:spcBef>
              </a:pPr>
              <a:t>7</a:t>
            </a:fld>
            <a:endParaRPr sz="2345" spc="-13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55D050E-EB4C-4B82-BF0A-AE05C2078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34" y="1642384"/>
            <a:ext cx="4204534" cy="41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5EB484-25CC-431C-9793-0F7F8BB8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461" y="1940153"/>
            <a:ext cx="4977578" cy="3634352"/>
          </a:xfrm>
        </p:spPr>
        <p:txBody>
          <a:bodyPr anchor="ctr">
            <a:noAutofit/>
          </a:bodyPr>
          <a:lstStyle/>
          <a:p>
            <a:pPr rtl="0">
              <a:lnSpc>
                <a:spcPct val="90000"/>
              </a:lnSpc>
              <a:spcAft>
                <a:spcPts val="782"/>
              </a:spcAft>
            </a:pPr>
            <a:r>
              <a:rPr lang="en-GB" sz="2605" b="1" dirty="0">
                <a:solidFill>
                  <a:srgbClr val="000000"/>
                </a:solidFill>
              </a:rPr>
              <a:t>One fits all – is not a solution!</a:t>
            </a:r>
          </a:p>
          <a:p>
            <a:pPr rtl="0">
              <a:lnSpc>
                <a:spcPct val="90000"/>
              </a:lnSpc>
              <a:spcAft>
                <a:spcPts val="782"/>
              </a:spcAft>
            </a:pPr>
            <a:r>
              <a:rPr lang="en-GB" dirty="0">
                <a:solidFill>
                  <a:srgbClr val="000000"/>
                </a:solidFill>
              </a:rPr>
              <a:t>Define your </a:t>
            </a:r>
            <a:r>
              <a:rPr lang="en-GB" b="1" dirty="0">
                <a:solidFill>
                  <a:srgbClr val="000000"/>
                </a:solidFill>
              </a:rPr>
              <a:t>goals</a:t>
            </a:r>
          </a:p>
          <a:p>
            <a:pPr rtl="0">
              <a:lnSpc>
                <a:spcPct val="90000"/>
              </a:lnSpc>
              <a:spcAft>
                <a:spcPts val="782"/>
              </a:spcAft>
            </a:pPr>
            <a:r>
              <a:rPr lang="en-GB" kern="1200" dirty="0">
                <a:solidFill>
                  <a:srgbClr val="000000"/>
                </a:solidFill>
              </a:rPr>
              <a:t>The sustainable solution is defined by </a:t>
            </a:r>
            <a:r>
              <a:rPr lang="en-GB" b="1" kern="1200" dirty="0">
                <a:solidFill>
                  <a:srgbClr val="000000"/>
                </a:solidFill>
              </a:rPr>
              <a:t>context</a:t>
            </a:r>
          </a:p>
          <a:p>
            <a:pPr marL="967767" lvl="1" indent="-372218" rtl="0">
              <a:lnSpc>
                <a:spcPct val="90000"/>
              </a:lnSpc>
              <a:spcAft>
                <a:spcPts val="782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</a:rPr>
              <a:t>What do you produce?</a:t>
            </a:r>
          </a:p>
          <a:p>
            <a:pPr marL="967767" lvl="1" indent="-372218" rtl="0">
              <a:lnSpc>
                <a:spcPct val="90000"/>
              </a:lnSpc>
              <a:spcAft>
                <a:spcPts val="782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</a:rPr>
              <a:t>Where du you produce it?</a:t>
            </a:r>
          </a:p>
          <a:p>
            <a:pPr marL="967767" lvl="1" indent="-372218" rtl="0">
              <a:lnSpc>
                <a:spcPct val="90000"/>
              </a:lnSpc>
              <a:spcAft>
                <a:spcPts val="782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</a:rPr>
              <a:t>Processes</a:t>
            </a:r>
          </a:p>
          <a:p>
            <a:pPr marL="967767" lvl="1" indent="-372218" rtl="0">
              <a:lnSpc>
                <a:spcPct val="90000"/>
              </a:lnSpc>
              <a:spcAft>
                <a:spcPts val="782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</a:rPr>
              <a:t>Materials</a:t>
            </a:r>
          </a:p>
          <a:p>
            <a:pPr marL="967767" lvl="1" indent="-372218" rtl="0">
              <a:lnSpc>
                <a:spcPct val="90000"/>
              </a:lnSpc>
              <a:spcAft>
                <a:spcPts val="782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</a:rPr>
              <a:t>Disposal </a:t>
            </a:r>
          </a:p>
          <a:p>
            <a:pPr marL="967767" lvl="1" indent="-372218" rtl="0">
              <a:lnSpc>
                <a:spcPct val="90000"/>
              </a:lnSpc>
              <a:spcAft>
                <a:spcPts val="782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</a:rPr>
              <a:t>Markets</a:t>
            </a:r>
          </a:p>
          <a:p>
            <a:pPr rtl="0">
              <a:lnSpc>
                <a:spcPct val="90000"/>
              </a:lnSpc>
              <a:spcAft>
                <a:spcPts val="782"/>
              </a:spcAft>
            </a:pPr>
            <a:r>
              <a:rPr lang="en-GB" b="1" kern="1200" dirty="0">
                <a:solidFill>
                  <a:srgbClr val="000000"/>
                </a:solidFill>
              </a:rPr>
              <a:t>Framework</a:t>
            </a:r>
            <a:r>
              <a:rPr lang="en-GB" kern="1200" dirty="0">
                <a:solidFill>
                  <a:srgbClr val="000000"/>
                </a:solidFill>
              </a:rPr>
              <a:t> is physical constrains, formal opportunities and limitations</a:t>
            </a:r>
          </a:p>
          <a:p>
            <a:pPr marL="372218" indent="-372218" rtl="0">
              <a:lnSpc>
                <a:spcPct val="90000"/>
              </a:lnSpc>
              <a:spcAft>
                <a:spcPts val="782"/>
              </a:spcAft>
              <a:buFont typeface="Arial" panose="020B0604020202020204" pitchFamily="34" charset="0"/>
              <a:buChar char="•"/>
            </a:pPr>
            <a:endParaRPr lang="en-GB" kern="1200" dirty="0">
              <a:solidFill>
                <a:srgbClr val="000000"/>
              </a:solidFill>
            </a:endParaRPr>
          </a:p>
          <a:p>
            <a:pPr rtl="0">
              <a:lnSpc>
                <a:spcPct val="90000"/>
              </a:lnSpc>
              <a:spcAft>
                <a:spcPts val="782"/>
              </a:spcAft>
            </a:pPr>
            <a:r>
              <a:rPr lang="en-GB" kern="1200" dirty="0">
                <a:solidFill>
                  <a:srgbClr val="000000"/>
                </a:solidFill>
              </a:rPr>
              <a:t>The sustainable solutions – Evaluate</a:t>
            </a:r>
          </a:p>
          <a:p>
            <a:pPr>
              <a:lnSpc>
                <a:spcPct val="90000"/>
              </a:lnSpc>
              <a:spcAft>
                <a:spcPts val="782"/>
              </a:spcAf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782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object 28">
            <a:extLst>
              <a:ext uri="{FF2B5EF4-FFF2-40B4-BE49-F238E27FC236}">
                <a16:creationId xmlns:a16="http://schemas.microsoft.com/office/drawing/2014/main" id="{223A61B4-154B-4F9D-8B67-245714450FD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84196" y="6377940"/>
            <a:ext cx="28060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43" defTabSz="1191097">
              <a:spcBef>
                <a:spcPts val="39"/>
              </a:spcBef>
            </a:pPr>
            <a:fld id="{B6F15528-21DE-4FAA-801E-634DDDAF4B2B}" type="slidenum">
              <a:rPr lang="en-US" smtClean="0"/>
              <a:pPr marL="33043" defTabSz="1191097">
                <a:spcBef>
                  <a:spcPts val="39"/>
                </a:spcBef>
              </a:pPr>
              <a:t>8</a:t>
            </a:fld>
            <a:endParaRPr lang="da-DK" sz="1042" spc="-130" dirty="0">
              <a:solidFill>
                <a:srgbClr val="898989"/>
              </a:solidFill>
              <a:latin typeface="Calibri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F7B22F6-0FF7-4689-B985-1A965B5D4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-44976"/>
            <a:ext cx="6848695" cy="6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9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643468" y="627198"/>
            <a:ext cx="3363974" cy="16048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119108" tIns="59554" rIns="119108" bIns="59554" rtlCol="0" anchor="ctr">
            <a:normAutofit/>
          </a:bodyPr>
          <a:lstStyle/>
          <a:p>
            <a:pPr marL="16543" algn="ctr" rtl="0">
              <a:lnSpc>
                <a:spcPct val="90000"/>
              </a:lnSpc>
              <a:spcBef>
                <a:spcPct val="0"/>
              </a:spcBef>
            </a:pPr>
            <a:r>
              <a:rPr lang="en-US" sz="2735" kern="1200" dirty="0">
                <a:solidFill>
                  <a:schemeClr val="tx1"/>
                </a:solidFill>
                <a:latin typeface="+mj-lt"/>
                <a:cs typeface="+mj-cs"/>
              </a:rPr>
              <a:t>Dialog and actions: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3466" y="2248674"/>
            <a:ext cx="3363974" cy="3410988"/>
          </a:xfrm>
          <a:prstGeom prst="rect">
            <a:avLst/>
          </a:prstGeom>
        </p:spPr>
        <p:txBody>
          <a:bodyPr vert="horz" lIns="119108" tIns="59554" rIns="119108" bIns="59554" rtlCol="0">
            <a:noAutofit/>
          </a:bodyPr>
          <a:lstStyle/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2084" dirty="0">
              <a:solidFill>
                <a:prstClr val="white"/>
              </a:solidFill>
              <a:latin typeface="Calibri"/>
            </a:endParaRP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r>
              <a:rPr lang="en-US" sz="2084" dirty="0">
                <a:solidFill>
                  <a:prstClr val="white"/>
                </a:solidFill>
                <a:latin typeface="Calibri"/>
              </a:rPr>
              <a:t>It started with a workshop…</a:t>
            </a: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2084" dirty="0">
              <a:solidFill>
                <a:prstClr val="white"/>
              </a:solidFill>
              <a:latin typeface="Calibri"/>
            </a:endParaRP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r>
              <a:rPr lang="en-US" sz="2084" dirty="0">
                <a:solidFill>
                  <a:prstClr val="white"/>
                </a:solidFill>
                <a:latin typeface="Calibri"/>
              </a:rPr>
              <a:t>Found several areas, where small initiatives could contribute to the SDGs</a:t>
            </a: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2084" dirty="0">
              <a:solidFill>
                <a:prstClr val="white"/>
              </a:solidFill>
              <a:latin typeface="Calibri"/>
            </a:endParaRP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r>
              <a:rPr lang="en-US" sz="2084" dirty="0">
                <a:solidFill>
                  <a:prstClr val="white"/>
                </a:solidFill>
                <a:latin typeface="Calibri"/>
              </a:rPr>
              <a:t>Found areas where they already was contributing to the SDG</a:t>
            </a:r>
          </a:p>
          <a:p>
            <a:pPr marR="6617" indent="-297774" defTabSz="1191097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</a:pPr>
            <a:endParaRPr lang="en-US" sz="208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xfrm>
            <a:off x="8784196" y="6377940"/>
            <a:ext cx="2806062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91097">
              <a:spcBef>
                <a:spcPts val="39"/>
              </a:spcBef>
            </a:pPr>
            <a:fld id="{B6F15528-21DE-4FAA-801E-634DDDAF4B2B}" type="slidenum">
              <a:rPr lang="en-US" smtClean="0"/>
              <a:pPr defTabSz="1191097">
                <a:spcBef>
                  <a:spcPts val="39"/>
                </a:spcBef>
              </a:pPr>
              <a:t>9</a:t>
            </a:fld>
            <a:endParaRPr lang="en-US" sz="1563" spc="-13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096E629-D241-4C69-B1E9-53E41ECC179E}"/>
              </a:ext>
            </a:extLst>
          </p:cNvPr>
          <p:cNvSpPr/>
          <p:nvPr/>
        </p:nvSpPr>
        <p:spPr>
          <a:xfrm>
            <a:off x="9371463" y="252794"/>
            <a:ext cx="2481411" cy="5955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91097"/>
            <a:endParaRPr lang="da-DK" sz="234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3440470-ED86-4795-8005-EC186B03F253}"/>
              </a:ext>
            </a:extLst>
          </p:cNvPr>
          <p:cNvSpPr txBox="1"/>
          <p:nvPr/>
        </p:nvSpPr>
        <p:spPr>
          <a:xfrm>
            <a:off x="4870753" y="5314873"/>
            <a:ext cx="3219536" cy="160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617" defTabSz="1191097">
              <a:lnSpc>
                <a:spcPct val="90000"/>
              </a:lnSpc>
              <a:spcBef>
                <a:spcPts val="313"/>
              </a:spcBef>
            </a:pPr>
            <a:r>
              <a:rPr lang="en-GB" sz="2084" dirty="0" err="1">
                <a:solidFill>
                  <a:srgbClr val="856532"/>
                </a:solidFill>
                <a:latin typeface="Calibri"/>
              </a:rPr>
              <a:t>Aktiv</a:t>
            </a:r>
            <a:r>
              <a:rPr lang="en-GB" sz="2084" dirty="0">
                <a:solidFill>
                  <a:srgbClr val="856532"/>
                </a:solidFill>
                <a:latin typeface="Calibri"/>
              </a:rPr>
              <a:t> </a:t>
            </a:r>
            <a:r>
              <a:rPr lang="en-GB" sz="2084" dirty="0" err="1">
                <a:solidFill>
                  <a:srgbClr val="856532"/>
                </a:solidFill>
                <a:latin typeface="Calibri"/>
              </a:rPr>
              <a:t>Guld</a:t>
            </a:r>
            <a:r>
              <a:rPr lang="en-GB" sz="2084" dirty="0">
                <a:solidFill>
                  <a:srgbClr val="856532"/>
                </a:solidFill>
                <a:latin typeface="Calibri"/>
              </a:rPr>
              <a:t> is a medium size supplier of tools and materials to the jewellery industry </a:t>
            </a:r>
          </a:p>
          <a:p>
            <a:pPr defTabSz="1191097"/>
            <a:r>
              <a:rPr lang="en-GB" sz="2345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E9A9B30-A59A-4984-B5C8-E9DC4D55A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524" y="5716101"/>
            <a:ext cx="988362" cy="98836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7B4E1A1-CC0B-4725-AC0B-3A0AAF69F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91" y="5700342"/>
            <a:ext cx="988362" cy="98836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2C9C21E-C992-427C-9CD4-B5F95CCF7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11" y="5700342"/>
            <a:ext cx="988362" cy="9883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C438F77-33E1-417A-A9CA-75B8E9EA9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92" y="451307"/>
            <a:ext cx="6250770" cy="45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0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660</Words>
  <Application>Microsoft Macintosh PowerPoint</Application>
  <PresentationFormat>Widescreen</PresentationFormat>
  <Paragraphs>169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Sans</vt:lpstr>
      <vt:lpstr>Montserrat</vt:lpstr>
      <vt:lpstr>Office Theme</vt:lpstr>
      <vt:lpstr>UN Sustainable  development goals – from vision to action </vt:lpstr>
      <vt:lpstr>PowerPoint Presentation</vt:lpstr>
      <vt:lpstr>PowerPoint Presentation</vt:lpstr>
      <vt:lpstr>PowerPoint Presentation</vt:lpstr>
      <vt:lpstr>MYLIUS - a tool for UN’s Sustainable Development Goals </vt:lpstr>
      <vt:lpstr>PowerPoint Presentation</vt:lpstr>
      <vt:lpstr>PowerPoint Presentation</vt:lpstr>
      <vt:lpstr>PowerPoint Presentation</vt:lpstr>
      <vt:lpstr>Dialog and actions:</vt:lpstr>
      <vt:lpstr>Small initiatives with a global contribution: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Benson</dc:creator>
  <cp:lastModifiedBy>Steven Benson</cp:lastModifiedBy>
  <cp:revision>2</cp:revision>
  <dcterms:created xsi:type="dcterms:W3CDTF">2019-11-26T07:25:35Z</dcterms:created>
  <dcterms:modified xsi:type="dcterms:W3CDTF">2019-11-26T07:27:18Z</dcterms:modified>
</cp:coreProperties>
</file>