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8" r:id="rId3"/>
    <p:sldId id="382" r:id="rId4"/>
    <p:sldId id="385" r:id="rId5"/>
    <p:sldId id="372" r:id="rId6"/>
    <p:sldId id="398" r:id="rId7"/>
    <p:sldId id="395" r:id="rId8"/>
    <p:sldId id="397" r:id="rId9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Marie Fleury" initials="AF" lastIdx="1" clrIdx="0">
    <p:extLst>
      <p:ext uri="{19B8F6BF-5375-455C-9EA6-DF929625EA0E}">
        <p15:presenceInfo xmlns:p15="http://schemas.microsoft.com/office/powerpoint/2012/main" userId="Anne-Marie Fleu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098"/>
    <a:srgbClr val="656565"/>
    <a:srgbClr val="1A9AC1"/>
    <a:srgbClr val="88D4E2"/>
    <a:srgbClr val="1B7AA3"/>
    <a:srgbClr val="F3C600"/>
    <a:srgbClr val="FF3300"/>
    <a:srgbClr val="E1DBCA"/>
    <a:srgbClr val="002B54"/>
    <a:srgbClr val="B9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67897" autoAdjust="0"/>
  </p:normalViewPr>
  <p:slideViewPr>
    <p:cSldViewPr>
      <p:cViewPr varScale="1">
        <p:scale>
          <a:sx n="49" d="100"/>
          <a:sy n="49" d="100"/>
        </p:scale>
        <p:origin x="20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434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5AAF29-9DBE-4445-8FF1-50A347348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15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70715-A949-4AB0-8DEC-DDAC3892D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82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ADA60-3CB8-4BA8-B7C0-C27281CE6F4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8" name="Notes Placeholder 1"/>
          <p:cNvSpPr>
            <a:spLocks noGrp="1"/>
          </p:cNvSpPr>
          <p:nvPr/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</a:pPr>
            <a:endParaRPr lang="en-GB" alt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149" name="Notes Placeholder 1"/>
          <p:cNvSpPr>
            <a:spLocks noGrp="1"/>
          </p:cNvSpPr>
          <p:nvPr>
            <p:ph type="body" idx="3"/>
          </p:nvPr>
        </p:nvSpPr>
        <p:spPr>
          <a:xfrm>
            <a:off x="1058863" y="4867275"/>
            <a:ext cx="4984750" cy="4467225"/>
          </a:xfrm>
          <a:noFill/>
          <a:ln/>
        </p:spPr>
        <p:txBody>
          <a:bodyPr/>
          <a:lstStyle/>
          <a:p>
            <a:endParaRPr lang="en-AU" alt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5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Founded in 2005, we are an international standards setting and certification organisation for the fine jewellery and  watch industry. </a:t>
            </a:r>
          </a:p>
          <a:p>
            <a:pPr marL="457200" indent="-457200" algn="just" eaLnBrk="1" hangingPunct="1">
              <a:spcBef>
                <a:spcPct val="20000"/>
              </a:spcBef>
              <a:buFontTx/>
              <a:buChar char="•"/>
            </a:pPr>
            <a:endParaRPr lang="en-AU" altLang="en-US" sz="10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Created for industry, by industry to </a:t>
            </a:r>
            <a:r>
              <a:rPr lang="en-GB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promote consumer confidence in the diamonds, gold and platinum group metals supply chain from ‘Mine to Retail’.</a:t>
            </a:r>
          </a:p>
          <a:p>
            <a:pPr marL="457200" indent="-457200" algn="just" eaLnBrk="1" hangingPunct="1">
              <a:spcBef>
                <a:spcPct val="20000"/>
              </a:spcBef>
              <a:buFontTx/>
              <a:buChar char="•"/>
            </a:pPr>
            <a:endParaRPr lang="en-GB" altLang="en-US" sz="10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RJC Certification is the industry’s recognised standard for supply chain due diligence and integrity.</a:t>
            </a:r>
          </a:p>
          <a:p>
            <a:pPr marL="457200" indent="-457200" algn="just" eaLnBrk="1" hangingPunct="1">
              <a:spcBef>
                <a:spcPct val="20000"/>
              </a:spcBef>
              <a:buFontTx/>
              <a:buChar char="•"/>
            </a:pPr>
            <a:endParaRPr lang="en-GB" altLang="en-US" sz="10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rgbClr val="002B54"/>
                </a:solidFill>
                <a:latin typeface="Calibri" pitchFamily="34" charset="0"/>
                <a:ea typeface="ＭＳ Ｐゴシック" pitchFamily="34" charset="-128"/>
              </a:rPr>
              <a:t>The RJC creates opportunities for members to benchmark management systems against industry best practice</a:t>
            </a:r>
          </a:p>
          <a:p>
            <a:pPr marL="171450" indent="-1714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10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000" dirty="0">
                <a:latin typeface="Times" pitchFamily="18" charset="0"/>
              </a:rPr>
              <a:t>RJC regularly revisits its mission, vision and values as the organization grows to ensure were are inclusive of all issues that affect the mine to retail pipeline.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1000" dirty="0">
              <a:latin typeface="Times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000" dirty="0">
                <a:latin typeface="Times" pitchFamily="18" charset="0"/>
              </a:rPr>
              <a:t>This slide was approved by the RJC board at its AGM in 2013 and will be reviewed through 2016. </a:t>
            </a:r>
          </a:p>
          <a:p>
            <a:pPr marL="0" indent="0" algn="just" eaLnBrk="1" hangingPunct="1">
              <a:spcBef>
                <a:spcPct val="20000"/>
              </a:spcBef>
              <a:buFontTx/>
              <a:buNone/>
            </a:pPr>
            <a:endParaRPr lang="en-AU" altLang="en-US" sz="120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just" eaLnBrk="1" hangingPunct="1">
              <a:spcBef>
                <a:spcPct val="20000"/>
              </a:spcBef>
            </a:pPr>
            <a:endParaRPr lang="en-AU" altLang="en-US" sz="800" dirty="0">
              <a:solidFill>
                <a:srgbClr val="002B54"/>
              </a:solidFill>
              <a:latin typeface="Calibri" pitchFamily="34" charset="0"/>
              <a:ea typeface="ＭＳ Ｐゴシック" pitchFamily="34" charset="-128"/>
            </a:endParaRPr>
          </a:p>
          <a:p>
            <a:endParaRPr lang="en-GB" altLang="en-US" dirty="0">
              <a:latin typeface="Times" pitchFamily="18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61395-5FDE-403B-BFFA-49ADCC1F54F6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5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Unique standards organisation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Industry thought leader with unrivalled standards for the entire jewellery supply chain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Recognition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Internationally acclaimed and accepted as evidence of responsible business practices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Consistent Membership growth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Approximately 30% average growth in membership every year since 2010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 in RJC</a:t>
            </a:r>
            <a:r>
              <a:rPr lang="en-GB" alt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Certifications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consistent increase in RJC Certifications granted every year since the launch of the 2013 Code of Practices, indicates both its importance and stature within the industry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Ongoing M&amp;E</a:t>
            </a:r>
          </a:p>
          <a:p>
            <a:pPr>
              <a:defRPr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Continuously analyse trends, successes and challenges to adjust strategies and priorities</a:t>
            </a:r>
          </a:p>
          <a:p>
            <a:pPr>
              <a:defRPr/>
            </a:pP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BAB16-8917-4631-A61A-F5577C33788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74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RJC Members</a:t>
            </a:r>
            <a:r>
              <a:rPr lang="en-GB" baseline="0" dirty="0"/>
              <a:t> join</a:t>
            </a:r>
            <a:r>
              <a:rPr lang="en-GB" dirty="0"/>
              <a:t> a global community of confidence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provides consumers with assurance that they are purchasing precious items from a company that puts social performance hand in hand with the quality of the product.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RJC</a:t>
            </a:r>
            <a:r>
              <a:rPr lang="en-GB" baseline="0" dirty="0"/>
              <a:t> Membership raises awareness of your commitment to responsible business practices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Being an RJC Member not only helps you to demonstrate due diligence, but it also helps you to manage risks as well as stay ahead of legislation.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0715-A949-4AB0-8DEC-DDAC3892DCD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15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>
                <a:latin typeface="Times" pitchFamily="18" charset="0"/>
              </a:rPr>
              <a:t>Peter to update premises</a:t>
            </a:r>
            <a:r>
              <a:rPr lang="en-GB" altLang="en-US" baseline="0" dirty="0">
                <a:latin typeface="Times" pitchFamily="18" charset="0"/>
              </a:rPr>
              <a:t> and employees. – Updated on 24/10/2016 to </a:t>
            </a:r>
            <a:r>
              <a:rPr lang="en-GB" altLang="en-US" baseline="0">
                <a:latin typeface="Times" pitchFamily="18" charset="0"/>
              </a:rPr>
              <a:t>data from 21/10/2016</a:t>
            </a:r>
          </a:p>
          <a:p>
            <a:endParaRPr lang="en-GB" altLang="en-US" dirty="0">
              <a:latin typeface="Times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E970F-45A5-411B-B249-8224F0C1D4F1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0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4463" y="14288"/>
            <a:ext cx="1800225" cy="1350962"/>
          </a:xfrm>
          <a:ln/>
        </p:spPr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74D62D-B7ED-4FFD-ACC8-C9CDA546EEAD}" type="slidenum">
              <a:rPr lang="en-US" altLang="en-US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18014" y="1526629"/>
            <a:ext cx="9787855" cy="446698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We</a:t>
            </a:r>
            <a:r>
              <a:rPr lang="en-GB" sz="1050" baseline="0" dirty="0"/>
              <a:t> following ISEAL Codes of good practice in standard setting (we get audited). Standard outlines practices that follow 10 Credibility Principles: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 </a:t>
            </a:r>
            <a:r>
              <a:rPr lang="en-GB" sz="1050" baseline="0" dirty="0" err="1"/>
              <a:t>incl</a:t>
            </a:r>
            <a:r>
              <a:rPr lang="en-GB" sz="1050" baseline="0" dirty="0"/>
              <a:t> Transparency, accessibility, relevance, engagement…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In accordance, standards are reviewed every 5 years – they are live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Review process involves public consultation and engagement with membership to ensure relevancy and applicability. Process takes 18 months generally from gap analysis to final publication.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We have 2 standards: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aseline="0" dirty="0"/>
              <a:t>     1. COP is management systems and covers the range of </a:t>
            </a:r>
            <a:r>
              <a:rPr lang="en-GB" sz="1050" baseline="0" dirty="0" err="1"/>
              <a:t>env</a:t>
            </a:r>
            <a:r>
              <a:rPr lang="en-GB" sz="1050" baseline="0" dirty="0"/>
              <a:t> &amp; social issues that are material for the jewellery supply chain. It is mandatory (within 2 years),  re-certification every 3 years.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aseline="0" dirty="0"/>
              <a:t>     2. </a:t>
            </a:r>
            <a:r>
              <a:rPr lang="en-GB" sz="1050" baseline="0" dirty="0" err="1"/>
              <a:t>CoC</a:t>
            </a:r>
            <a:r>
              <a:rPr lang="en-GB" sz="1050" baseline="0" dirty="0"/>
              <a:t> which is only for precious metals and is about the flow of material through the supply chain.</a:t>
            </a: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We have already</a:t>
            </a:r>
            <a:r>
              <a:rPr lang="en-GB" sz="1050" baseline="0" dirty="0"/>
              <a:t> started the review of the </a:t>
            </a:r>
            <a:r>
              <a:rPr lang="en-GB" sz="1050" baseline="0" dirty="0" err="1"/>
              <a:t>CoC</a:t>
            </a:r>
            <a:r>
              <a:rPr lang="en-GB" sz="1050" baseline="0" dirty="0"/>
              <a:t>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Preparing for COP review – the 2</a:t>
            </a:r>
            <a:r>
              <a:rPr lang="en-GB" sz="1050" baseline="30000" dirty="0"/>
              <a:t>nd</a:t>
            </a:r>
            <a:r>
              <a:rPr lang="en-GB" sz="1050" baseline="0" dirty="0"/>
              <a:t> review to be carried out. This will take place largely through 2017 to 2018.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An important part of the COP review is an expansion of scope to include coloured stones.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Already done engagement an analysis on what this will look like.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Standards Committee oversees the review of the standards. 28 people – ½ from 14 RJC fora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aseline="0" dirty="0"/>
              <a:t>(to ensure spread of representation across supply chain) and ½ from non-industry.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baseline="0" dirty="0"/>
              <a:t>This group makes the recommendations to </a:t>
            </a:r>
            <a:r>
              <a:rPr lang="en-GB" sz="1050" baseline="0" dirty="0" err="1"/>
              <a:t>ExCo</a:t>
            </a:r>
            <a:r>
              <a:rPr lang="en-GB" sz="1050" baseline="0" dirty="0"/>
              <a:t> on changes to the standard. </a:t>
            </a: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Members</a:t>
            </a:r>
            <a:r>
              <a:rPr lang="en-GB" sz="1050" baseline="0" dirty="0"/>
              <a:t> will </a:t>
            </a:r>
            <a:r>
              <a:rPr lang="en-GB" sz="1050" dirty="0"/>
              <a:t>be informed</a:t>
            </a:r>
            <a:r>
              <a:rPr lang="en-GB" sz="1050" baseline="0" dirty="0"/>
              <a:t> of the review process (email campaigns, newsletter) and will be invited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baseline="0" dirty="0"/>
              <a:t>to being involved in consultation.</a:t>
            </a:r>
          </a:p>
        </p:txBody>
      </p:sp>
    </p:spTree>
    <p:extLst>
      <p:ext uri="{BB962C8B-B14F-4D97-AF65-F5344CB8AC3E}">
        <p14:creationId xmlns:p14="http://schemas.microsoft.com/office/powerpoint/2010/main" val="284899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Earlier this year we announced a review</a:t>
            </a:r>
            <a:r>
              <a:rPr lang="en-GB" sz="600" baseline="0" dirty="0"/>
              <a:t> </a:t>
            </a:r>
            <a:r>
              <a:rPr lang="en-GB" sz="600" dirty="0"/>
              <a:t>of our scope to include coloured gemstones. An expansion of its material scope, which currently</a:t>
            </a:r>
            <a:r>
              <a:rPr lang="en-GB" sz="600" baseline="0" dirty="0"/>
              <a:t> </a:t>
            </a:r>
            <a:r>
              <a:rPr lang="en-GB" sz="600" dirty="0"/>
              <a:t>includes diamonds, gold and platinum group metals, is the focus of a major study</a:t>
            </a:r>
            <a:r>
              <a:rPr lang="en-GB" sz="600" baseline="0" dirty="0"/>
              <a:t> that was launched in Q1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baseline="0" dirty="0"/>
              <a:t>There has been an</a:t>
            </a:r>
            <a:r>
              <a:rPr lang="en-GB" sz="600" dirty="0"/>
              <a:t> enthusiastic response from our valued membership, industry and external</a:t>
            </a:r>
            <a:r>
              <a:rPr lang="en-GB" sz="600" baseline="0" dirty="0"/>
              <a:t> parties.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600" dirty="0"/>
              <a:t>The Standards work stream under the management of Anne-Marie Fleury, Standards and</a:t>
            </a:r>
            <a:r>
              <a:rPr lang="en-GB" sz="600" baseline="0" dirty="0"/>
              <a:t> </a:t>
            </a:r>
            <a:r>
              <a:rPr lang="en-GB" sz="600" dirty="0"/>
              <a:t>Impacts Director, has struck a multi stakeholder task force that</a:t>
            </a:r>
            <a:r>
              <a:rPr lang="en-GB" sz="600" baseline="0" dirty="0"/>
              <a:t> also includes Gaetano C as special advisor,</a:t>
            </a:r>
            <a:r>
              <a:rPr lang="en-GB" sz="600" dirty="0"/>
              <a:t> to undertake this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0715-A949-4AB0-8DEC-DDAC3892DCD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14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ADA60-3CB8-4BA8-B7C0-C27281CE6F4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8" name="Notes Placeholder 1"/>
          <p:cNvSpPr>
            <a:spLocks noGrp="1"/>
          </p:cNvSpPr>
          <p:nvPr/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</a:pPr>
            <a:endParaRPr lang="en-GB" alt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149" name="Notes Placeholder 1"/>
          <p:cNvSpPr>
            <a:spLocks noGrp="1"/>
          </p:cNvSpPr>
          <p:nvPr>
            <p:ph type="body" idx="3"/>
          </p:nvPr>
        </p:nvSpPr>
        <p:spPr>
          <a:xfrm>
            <a:off x="1058863" y="4867275"/>
            <a:ext cx="4984750" cy="4467225"/>
          </a:xfrm>
          <a:noFill/>
          <a:ln/>
        </p:spPr>
        <p:txBody>
          <a:bodyPr/>
          <a:lstStyle/>
          <a:p>
            <a:endParaRPr lang="en-AU" alt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6" descr="Title-image.jpg                                                00031776 PW SERVER                      C0E3D8E4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558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514600" y="3276600"/>
            <a:ext cx="5791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514600" y="3276600"/>
            <a:ext cx="5791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514600" y="3276600"/>
            <a:ext cx="5791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altLang="en-US">
              <a:solidFill>
                <a:schemeClr val="tx1"/>
              </a:solidFill>
              <a:latin typeface="Rockwell" pitchFamily="18" charset="0"/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1866900" y="1971675"/>
            <a:ext cx="6727825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b="1">
              <a:solidFill>
                <a:srgbClr val="002B54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8"/>
          <p:cNvSpPr txBox="1">
            <a:spLocks noChangeArrowheads="1"/>
          </p:cNvSpPr>
          <p:nvPr userDrawn="1"/>
        </p:nvSpPr>
        <p:spPr bwMode="auto">
          <a:xfrm>
            <a:off x="4479925" y="3168650"/>
            <a:ext cx="184150" cy="5207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8" name="Text Box 75"/>
          <p:cNvSpPr txBox="1">
            <a:spLocks noChangeArrowheads="1"/>
          </p:cNvSpPr>
          <p:nvPr userDrawn="1"/>
        </p:nvSpPr>
        <p:spPr bwMode="auto">
          <a:xfrm>
            <a:off x="1143000" y="1987550"/>
            <a:ext cx="5029200" cy="5207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914400"/>
            <a:ext cx="16954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914400"/>
            <a:ext cx="49339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133600"/>
            <a:ext cx="3314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133600"/>
            <a:ext cx="3314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ChangeArrowheads="1"/>
          </p:cNvSpPr>
          <p:nvPr userDrawn="1"/>
        </p:nvSpPr>
        <p:spPr bwMode="auto">
          <a:xfrm>
            <a:off x="0" y="1295400"/>
            <a:ext cx="1331913" cy="5562600"/>
          </a:xfrm>
          <a:prstGeom prst="rect">
            <a:avLst/>
          </a:prstGeom>
          <a:solidFill>
            <a:srgbClr val="DAF1FD"/>
          </a:solidFill>
          <a:ln>
            <a:noFill/>
          </a:ln>
          <a:extLst/>
        </p:spPr>
        <p:txBody>
          <a:bodyPr wrap="none" anchor="ctr"/>
          <a:lstStyle>
            <a:lvl1pPr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endParaRPr lang="en-GB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1336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381000" y="61722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fld id="{5078F367-A447-457F-A455-BB30E21D12ED}" type="slidenum">
              <a:rPr lang="en-AU" altLang="en-US">
                <a:solidFill>
                  <a:srgbClr val="002B54"/>
                </a:solidFill>
                <a:latin typeface="Arial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3600">
              <a:solidFill>
                <a:srgbClr val="E60000"/>
              </a:solidFill>
              <a:latin typeface="Zurich Cn BT" charset="0"/>
            </a:endParaRPr>
          </a:p>
        </p:txBody>
      </p:sp>
      <p:pic>
        <p:nvPicPr>
          <p:cNvPr id="1030" name="Picture 39" descr="RJC logo.jpg                                                   00031776 PW SERVER                      C0E3D8E4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9438" y="228600"/>
            <a:ext cx="727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0" descr="Blue logo in square.jpg                                        00031776 PW SERVER                      C0E3D8E4: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28738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B5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2B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B5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2B54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2B54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2B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-22881" y="5373216"/>
            <a:ext cx="87713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CA" altLang="en-US" sz="2000" b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algn="r" eaLnBrk="1" hangingPunct="1">
              <a:defRPr/>
            </a:pPr>
            <a:r>
              <a:rPr lang="en-CA" altLang="en-US" sz="1600" b="1" kern="0" dirty="0">
                <a:solidFill>
                  <a:srgbClr val="618098"/>
                </a:solidFill>
                <a:latin typeface="+mn-lt"/>
                <a:ea typeface="+mj-ea"/>
                <a:cs typeface="+mj-cs"/>
              </a:rPr>
              <a:t>ANDREW BONE</a:t>
            </a:r>
          </a:p>
          <a:p>
            <a:pPr algn="r" eaLnBrk="1" hangingPunct="1">
              <a:defRPr/>
            </a:pPr>
            <a:r>
              <a:rPr lang="en-CA" altLang="en-US" sz="1600" b="1" i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RJC Executive Director</a:t>
            </a:r>
          </a:p>
          <a:p>
            <a:pPr algn="r" eaLnBrk="1" hangingPunct="1">
              <a:defRPr/>
            </a:pPr>
            <a:endParaRPr lang="en-CA" altLang="en-US" sz="1600" b="1" i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algn="r" eaLnBrk="1" hangingPunct="1">
              <a:defRPr/>
            </a:pPr>
            <a:r>
              <a:rPr lang="en-CA" altLang="en-US" sz="1600" b="1" i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CIBJO Congress 2016</a:t>
            </a:r>
          </a:p>
          <a:p>
            <a:pPr algn="r" eaLnBrk="1" hangingPunct="1">
              <a:defRPr/>
            </a:pPr>
            <a:r>
              <a:rPr lang="en-GB" altLang="en-US" sz="1600" b="1" i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Yerevan, Armenia</a:t>
            </a:r>
            <a:endParaRPr lang="en-CA" altLang="en-US" sz="1600" b="1" i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algn="r" eaLnBrk="1" hangingPunct="1">
              <a:defRPr/>
            </a:pPr>
            <a:endParaRPr lang="en-CA" altLang="en-US" sz="1600" b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2847303" y="2430760"/>
            <a:ext cx="633320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CA" sz="3200" b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Responsible Jewellery Council</a:t>
            </a: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CA" altLang="en-US" b="1" i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ASSURANCE, GROWTH, CONFIDENCE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995936" y="3645024"/>
            <a:ext cx="388843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735"/>
            <a:ext cx="3555555" cy="17777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2" y="3789040"/>
            <a:ext cx="2441498" cy="236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r="13890"/>
          <a:stretch/>
        </p:blipFill>
        <p:spPr>
          <a:xfrm>
            <a:off x="0" y="1414601"/>
            <a:ext cx="9144000" cy="5542791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76400" y="333375"/>
            <a:ext cx="6705600" cy="609600"/>
          </a:xfrm>
        </p:spPr>
        <p:txBody>
          <a:bodyPr/>
          <a:lstStyle/>
          <a:p>
            <a:r>
              <a:rPr lang="en-GB" altLang="en-US" dirty="0"/>
              <a:t>The RJC Vision and Mission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1643316"/>
            <a:ext cx="3888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Our Vision is a responsible world-wide supply chain that promotes trust in the global fine jewellery and watch industry.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5" y="3717032"/>
            <a:ext cx="40324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Our Mission is to be the recognised standards and certification organisation for supply chain integrity and sustainability in the global fine jewellery and watch industry.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1476375" y="404813"/>
            <a:ext cx="6705600" cy="609600"/>
          </a:xfrm>
        </p:spPr>
        <p:txBody>
          <a:bodyPr/>
          <a:lstStyle/>
          <a:p>
            <a:r>
              <a:rPr lang="en-GB" altLang="en-US" sz="2800" dirty="0">
                <a:latin typeface="Calibri" pitchFamily="34" charset="0"/>
              </a:rPr>
              <a:t>The RJC’s Road to Success</a:t>
            </a:r>
          </a:p>
        </p:txBody>
      </p:sp>
      <p:pic>
        <p:nvPicPr>
          <p:cNvPr id="3074" name="Picture 2" descr="https://images.unsplash.com/photo-1453728013993-6d66e9c9123a?crop=entropy&amp;fit=crop&amp;fm=jpg&amp;h=900&amp;ixjsv=2.1.0&amp;ixlib=rb-0.3.5&amp;q=80&amp;w=1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12602" b="19303"/>
          <a:stretch/>
        </p:blipFill>
        <p:spPr bwMode="auto">
          <a:xfrm>
            <a:off x="-36512" y="1412776"/>
            <a:ext cx="91805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148064" y="1772816"/>
            <a:ext cx="4005768" cy="4752528"/>
          </a:xfrm>
          <a:prstGeom prst="rect">
            <a:avLst/>
          </a:prstGeom>
          <a:solidFill>
            <a:srgbClr val="6180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8144" y="3851756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Consistent Membership growth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8144" y="4869160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Increase in RJC Certifications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8144" y="1916832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Unique standards organisation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68144" y="2852936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International Recognition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8144" y="5806675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Ongoing Monitoring &amp; Evaluation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0" y="3870564"/>
            <a:ext cx="439380" cy="3569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41" y="4857146"/>
            <a:ext cx="441853" cy="441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95" y="5853921"/>
            <a:ext cx="492543" cy="2748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1881336"/>
            <a:ext cx="395536" cy="395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0" y="2871919"/>
            <a:ext cx="414536" cy="4145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unsplash.com/photo-1427348693976-99e4aca06bb9?ixlib=rb-0.3.5&amp;q=80&amp;fm=jpg&amp;crop=entropy&amp;s=f120d395015c241bee06f506c2f584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7"/>
          <a:stretch/>
        </p:blipFill>
        <p:spPr bwMode="auto">
          <a:xfrm>
            <a:off x="-36512" y="1387858"/>
            <a:ext cx="9180512" cy="54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42764"/>
            <a:ext cx="6705600" cy="609600"/>
          </a:xfrm>
        </p:spPr>
        <p:txBody>
          <a:bodyPr/>
          <a:lstStyle/>
          <a:p>
            <a:r>
              <a:rPr lang="en-CA" dirty="0"/>
              <a:t>RJC Membership Benefits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746765" y="5638824"/>
            <a:ext cx="1691680" cy="1246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70816" y="4395565"/>
            <a:ext cx="1691680" cy="1246560"/>
          </a:xfrm>
          <a:prstGeom prst="rect">
            <a:avLst/>
          </a:prstGeom>
          <a:solidFill>
            <a:srgbClr val="618098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94502" y="5661248"/>
            <a:ext cx="1691680" cy="1246560"/>
          </a:xfrm>
          <a:prstGeom prst="rect">
            <a:avLst/>
          </a:prstGeom>
          <a:solidFill>
            <a:srgbClr val="88D4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40560" y="1946905"/>
            <a:ext cx="1691680" cy="1246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84376" y="3190552"/>
            <a:ext cx="1691680" cy="1246560"/>
          </a:xfrm>
          <a:prstGeom prst="rect">
            <a:avLst/>
          </a:prstGeom>
          <a:solidFill>
            <a:srgbClr val="6180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5644526"/>
            <a:ext cx="1691680" cy="1246560"/>
          </a:xfrm>
          <a:prstGeom prst="rect">
            <a:avLst/>
          </a:prstGeom>
          <a:solidFill>
            <a:srgbClr val="656565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18188" y="4437112"/>
            <a:ext cx="1691680" cy="12465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060848"/>
            <a:ext cx="1496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nockout" panose="02000606040000020004" pitchFamily="50" charset="0"/>
              </a:rPr>
              <a:t>Join a Community of Confidence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5850" y="4751238"/>
            <a:ext cx="1496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Knockout" panose="02000606040000020004" pitchFamily="50" charset="0"/>
              </a:rPr>
              <a:t>Consumer Assurance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2068" y="5805264"/>
            <a:ext cx="1496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nockout" panose="02000606040000020004" pitchFamily="50" charset="0"/>
              </a:rPr>
              <a:t>Improved relations within the industry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872" y="3492297"/>
            <a:ext cx="16081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Knockout" panose="02000606040000020004" pitchFamily="50" charset="0"/>
              </a:rPr>
              <a:t>Demonstrate Due Diligence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0816" y="4509120"/>
            <a:ext cx="16840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Knockout" panose="02000606040000020004" pitchFamily="50" charset="0"/>
              </a:rPr>
              <a:t>Manage Your Risk; Protect Your Reputation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96" y="5797713"/>
            <a:ext cx="1584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latin typeface="Knockout" panose="02000606040000020004" pitchFamily="50" charset="0"/>
              </a:rPr>
              <a:t>Get noticed; Create Awareness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7692" y="6011073"/>
            <a:ext cx="1496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Knockout" panose="02000606040000020004" pitchFamily="50" charset="0"/>
              </a:rPr>
              <a:t>Stay ahead of Legislation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.unsplash.com/photo-1451988336904-b1a6e8846746?ixlib=rb-0.3.5&amp;q=80&amp;fm=jpg&amp;crop=entropy&amp;s=fd891625795592b195cd39f3d031418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 bwMode="auto">
          <a:xfrm>
            <a:off x="-5439" y="1412776"/>
            <a:ext cx="914943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35113" y="299120"/>
            <a:ext cx="6705600" cy="609600"/>
          </a:xfrm>
        </p:spPr>
        <p:txBody>
          <a:bodyPr/>
          <a:lstStyle/>
          <a:p>
            <a:r>
              <a:rPr lang="en-GB" altLang="en-US" dirty="0"/>
              <a:t>RJC Membership in Figures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105528" y="2132856"/>
            <a:ext cx="2922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66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292080" y="4614227"/>
            <a:ext cx="27489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COUNTRIES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1628800"/>
            <a:ext cx="3960440" cy="5112568"/>
          </a:xfrm>
          <a:prstGeom prst="rect">
            <a:avLst/>
          </a:prstGeom>
          <a:solidFill>
            <a:srgbClr val="61809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77544" y="1516812"/>
            <a:ext cx="2274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865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48072" y="2780928"/>
            <a:ext cx="2274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555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360040" y="4077072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7,748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48072" y="5437673"/>
            <a:ext cx="3779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378,618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999095" y="2276872"/>
            <a:ext cx="1521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MEMBERS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187624" y="3604954"/>
            <a:ext cx="2984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CERTIFICATIONS GRANTED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008112" y="4901098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TOTAL PREMISES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998691" y="6269250"/>
            <a:ext cx="2205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nockout" panose="02000606040000020004" pitchFamily="50" charset="0"/>
              </a:rPr>
              <a:t>TOTAL EMPLOYEES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793058"/>
            <a:ext cx="771846" cy="77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058056"/>
            <a:ext cx="875000" cy="87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7" y="4368499"/>
            <a:ext cx="860701" cy="860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0" y="5676059"/>
            <a:ext cx="875708" cy="875708"/>
          </a:xfrm>
          <a:prstGeom prst="rect">
            <a:avLst/>
          </a:prstGeom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516216" y="6525344"/>
            <a:ext cx="2627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en-US" sz="2000" dirty="0">
                <a:solidFill>
                  <a:srgbClr val="656565"/>
                </a:solidFill>
                <a:latin typeface="Knockout" panose="02000606040000020004" pitchFamily="50" charset="0"/>
              </a:rPr>
              <a:t>Up to 21</a:t>
            </a:r>
            <a:r>
              <a:rPr lang="en-GB" altLang="en-US" sz="2000" baseline="30000" dirty="0">
                <a:solidFill>
                  <a:srgbClr val="656565"/>
                </a:solidFill>
                <a:latin typeface="Knockout" panose="02000606040000020004" pitchFamily="50" charset="0"/>
              </a:rPr>
              <a:t>st</a:t>
            </a:r>
            <a:r>
              <a:rPr lang="en-GB" altLang="en-US" sz="2000" dirty="0">
                <a:solidFill>
                  <a:srgbClr val="656565"/>
                </a:solidFill>
                <a:latin typeface="Knockout" panose="02000606040000020004" pitchFamily="50" charset="0"/>
              </a:rPr>
              <a:t> of October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705600" cy="609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1B7AA3"/>
                </a:solidFill>
                <a:latin typeface="Calibri" pitchFamily="34" charset="0"/>
              </a:rPr>
              <a:t>RJC STANDARDS REVIEW </a:t>
            </a:r>
            <a:endParaRPr lang="en-CA" altLang="en-US" sz="2800" dirty="0">
              <a:solidFill>
                <a:srgbClr val="1B7AA3"/>
              </a:solidFill>
              <a:latin typeface="Calibri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66808" y="1196752"/>
            <a:ext cx="7057206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altLang="en-US" sz="2400" b="1" dirty="0">
              <a:solidFill>
                <a:srgbClr val="1B7AA3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altLang="en-US" sz="2400" b="1" dirty="0">
                <a:solidFill>
                  <a:srgbClr val="1B7AA3"/>
                </a:solidFill>
                <a:latin typeface="Calibri" pitchFamily="34" charset="0"/>
              </a:rPr>
              <a:t>RJC CODE OF PRACTICES (COP)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Review period starts Q2 2017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Public and Member consultation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Release in Q4 2018</a:t>
            </a:r>
          </a:p>
          <a:p>
            <a:pPr marL="400050" lvl="2" indent="0">
              <a:buClr>
                <a:schemeClr val="bg1">
                  <a:lumMod val="50000"/>
                </a:schemeClr>
              </a:buClr>
              <a:buNone/>
            </a:pPr>
            <a:endParaRPr lang="en-CA" altLang="en-US" sz="2400" b="1" i="1" dirty="0">
              <a:solidFill>
                <a:srgbClr val="1B7AA3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altLang="en-US" sz="2400" b="1" dirty="0">
                <a:solidFill>
                  <a:srgbClr val="1B7AA3"/>
                </a:solidFill>
                <a:latin typeface="Calibri" pitchFamily="34" charset="0"/>
              </a:rPr>
              <a:t>CHAIN-OF-CUSTODY STANDARD (COC)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Review underway from Q1 2016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Public and Member consultation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Release in Q4 2017</a:t>
            </a:r>
          </a:p>
          <a:p>
            <a:pPr marL="400050" lvl="2" indent="0">
              <a:buClr>
                <a:schemeClr val="bg1">
                  <a:lumMod val="50000"/>
                </a:schemeClr>
              </a:buClr>
              <a:buNone/>
            </a:pPr>
            <a:endParaRPr lang="en-CA" altLang="en-US" sz="2400" b="1" i="1" dirty="0">
              <a:solidFill>
                <a:srgbClr val="1B7AA3"/>
              </a:solidFill>
              <a:latin typeface="Calibri" pitchFamily="34" charset="0"/>
            </a:endParaRPr>
          </a:p>
          <a:p>
            <a:pPr marL="0" lvl="1" indent="0">
              <a:buClr>
                <a:srgbClr val="7030A0"/>
              </a:buClr>
              <a:buNone/>
            </a:pPr>
            <a:r>
              <a:rPr lang="en-CA" altLang="en-US" sz="2400" b="1" dirty="0">
                <a:solidFill>
                  <a:srgbClr val="1B7AA3"/>
                </a:solidFill>
                <a:latin typeface="Calibri" pitchFamily="34" charset="0"/>
              </a:rPr>
              <a:t>3.   COLOURED STONES</a:t>
            </a:r>
          </a:p>
          <a:p>
            <a:pPr marL="682625" lvl="2" indent="-342900">
              <a:buClr>
                <a:schemeClr val="bg1">
                  <a:lumMod val="50000"/>
                </a:schemeClr>
              </a:buClr>
              <a:buSzPct val="94000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Planned to dovetail with COP release</a:t>
            </a:r>
          </a:p>
          <a:p>
            <a:pPr marL="682625" lvl="2" indent="-342900">
              <a:buClr>
                <a:schemeClr val="bg1">
                  <a:lumMod val="50000"/>
                </a:schemeClr>
              </a:buClr>
              <a:buSzPct val="94000"/>
            </a:pPr>
            <a:r>
              <a:rPr lang="en-CA" altLang="en-US" sz="2400" dirty="0">
                <a:solidFill>
                  <a:srgbClr val="1B7AA3"/>
                </a:solidFill>
                <a:latin typeface="Calibri" pitchFamily="34" charset="0"/>
              </a:rPr>
              <a:t>Sector outreach is underway </a:t>
            </a:r>
          </a:p>
          <a:p>
            <a:pPr marL="857250" lvl="2" indent="-457200">
              <a:buClr>
                <a:srgbClr val="7030A0"/>
              </a:buClr>
            </a:pPr>
            <a:endParaRPr lang="en-CA" altLang="en-US" sz="2400" dirty="0">
              <a:solidFill>
                <a:srgbClr val="1B7AA3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72816"/>
            <a:ext cx="211788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5584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zwallpaper.com/wp-content/uploads/2015/06/low_res_gemstone_wallpap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-400"/>
          <a:stretch/>
        </p:blipFill>
        <p:spPr bwMode="auto">
          <a:xfrm>
            <a:off x="-36512" y="-27384"/>
            <a:ext cx="921702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27684" y="27856"/>
            <a:ext cx="5688632" cy="609600"/>
          </a:xfrm>
        </p:spPr>
        <p:txBody>
          <a:bodyPr/>
          <a:lstStyle/>
          <a:p>
            <a:r>
              <a:rPr lang="en-GB" dirty="0"/>
              <a:t>Scope expansion: Coloured Stones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28" y="332656"/>
            <a:ext cx="1019944" cy="16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186327" y="4941167"/>
            <a:ext cx="87713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CA" altLang="en-US" sz="2000" b="1" kern="0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CA" altLang="en-US" sz="1600" b="1" kern="0" dirty="0">
                <a:solidFill>
                  <a:srgbClr val="618098"/>
                </a:solidFill>
                <a:latin typeface="+mn-lt"/>
                <a:ea typeface="+mj-ea"/>
                <a:cs typeface="+mj-cs"/>
              </a:rPr>
              <a:t>Andrew Bone</a:t>
            </a:r>
          </a:p>
          <a:p>
            <a:pPr algn="ctr" eaLnBrk="1" hangingPunct="1">
              <a:defRPr/>
            </a:pPr>
            <a:r>
              <a:rPr lang="en-CA" altLang="en-US" sz="1600" b="1" i="1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RJC Executive Director</a:t>
            </a: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-22881" y="2358752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CA" sz="3200" b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THANK YOU!</a:t>
            </a: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CA" altLang="en-US" b="1" i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  www.responsiblejewellery.com</a:t>
            </a:r>
          </a:p>
          <a:p>
            <a:pPr algn="ctr" eaLnBrk="1" hangingPunct="1">
              <a:defRPr/>
            </a:pPr>
            <a:endParaRPr lang="en-CA" altLang="en-US" b="1" i="1" kern="0" dirty="0">
              <a:solidFill>
                <a:srgbClr val="002B54"/>
              </a:solidFill>
              <a:latin typeface="+mn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CA" altLang="en-US" b="1" i="1" kern="0" dirty="0">
                <a:solidFill>
                  <a:srgbClr val="002B54"/>
                </a:solidFill>
                <a:latin typeface="+mn-lt"/>
                <a:ea typeface="+mj-ea"/>
                <a:cs typeface="+mj-cs"/>
              </a:rPr>
              <a:t>    info@responsiblejewellery.com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627784" y="3140968"/>
            <a:ext cx="388843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735"/>
            <a:ext cx="3555555" cy="1777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494184" cy="494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47" y="4293096"/>
            <a:ext cx="507189" cy="5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792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6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Clive's HD:Applications (Mac OS 9):Microsoft Office 2001:Templates:Presentations:Designs:Blank</Template>
  <TotalTime>5705</TotalTime>
  <Words>903</Words>
  <Application>Microsoft Office PowerPoint</Application>
  <PresentationFormat>On-screen Show (4:3)</PresentationFormat>
  <Paragraphs>122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Knockout</vt:lpstr>
      <vt:lpstr>Rockwell</vt:lpstr>
      <vt:lpstr>Times</vt:lpstr>
      <vt:lpstr>Zurich Cn BT</vt:lpstr>
      <vt:lpstr>Blank</vt:lpstr>
      <vt:lpstr>PowerPoint Presentation</vt:lpstr>
      <vt:lpstr>The RJC Vision and Mission</vt:lpstr>
      <vt:lpstr>The RJC’s Road to Success</vt:lpstr>
      <vt:lpstr>RJC Membership Benefits </vt:lpstr>
      <vt:lpstr>RJC Membership in Figures</vt:lpstr>
      <vt:lpstr>RJC STANDARDS REVIEW </vt:lpstr>
      <vt:lpstr>Scope expansion: Coloured Stones</vt:lpstr>
      <vt:lpstr>PowerPoint Presentation</vt:lpstr>
    </vt:vector>
  </TitlesOfParts>
  <Company>PERRY WATSON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CLIVE WATSON</dc:creator>
  <cp:lastModifiedBy>andrew bone</cp:lastModifiedBy>
  <cp:revision>478</cp:revision>
  <cp:lastPrinted>2016-01-22T10:39:39Z</cp:lastPrinted>
  <dcterms:created xsi:type="dcterms:W3CDTF">2003-06-17T01:11:33Z</dcterms:created>
  <dcterms:modified xsi:type="dcterms:W3CDTF">2016-10-24T19:41:12Z</dcterms:modified>
</cp:coreProperties>
</file>