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00" r:id="rId1"/>
    <p:sldMasterId id="2147483704" r:id="rId2"/>
    <p:sldMasterId id="2147483780" r:id="rId3"/>
    <p:sldMasterId id="2147483794" r:id="rId4"/>
    <p:sldMasterId id="2147483809" r:id="rId5"/>
    <p:sldMasterId id="2147483823" r:id="rId6"/>
    <p:sldMasterId id="2147483837" r:id="rId7"/>
    <p:sldMasterId id="2147483864" r:id="rId8"/>
  </p:sldMasterIdLst>
  <p:notesMasterIdLst>
    <p:notesMasterId r:id="rId41"/>
  </p:notesMasterIdLst>
  <p:handoutMasterIdLst>
    <p:handoutMasterId r:id="rId42"/>
  </p:handoutMasterIdLst>
  <p:sldIdLst>
    <p:sldId id="280" r:id="rId9"/>
    <p:sldId id="431" r:id="rId10"/>
    <p:sldId id="323" r:id="rId11"/>
    <p:sldId id="334" r:id="rId12"/>
    <p:sldId id="416" r:id="rId13"/>
    <p:sldId id="417" r:id="rId14"/>
    <p:sldId id="418" r:id="rId15"/>
    <p:sldId id="414" r:id="rId16"/>
    <p:sldId id="399" r:id="rId17"/>
    <p:sldId id="400" r:id="rId18"/>
    <p:sldId id="432" r:id="rId19"/>
    <p:sldId id="401" r:id="rId20"/>
    <p:sldId id="402" r:id="rId21"/>
    <p:sldId id="404" r:id="rId22"/>
    <p:sldId id="423" r:id="rId23"/>
    <p:sldId id="424" r:id="rId24"/>
    <p:sldId id="425" r:id="rId25"/>
    <p:sldId id="426" r:id="rId26"/>
    <p:sldId id="427" r:id="rId27"/>
    <p:sldId id="428" r:id="rId28"/>
    <p:sldId id="429" r:id="rId29"/>
    <p:sldId id="412" r:id="rId30"/>
    <p:sldId id="430" r:id="rId31"/>
    <p:sldId id="397" r:id="rId32"/>
    <p:sldId id="419" r:id="rId33"/>
    <p:sldId id="420" r:id="rId34"/>
    <p:sldId id="421" r:id="rId35"/>
    <p:sldId id="389" r:id="rId36"/>
    <p:sldId id="354" r:id="rId37"/>
    <p:sldId id="406" r:id="rId38"/>
    <p:sldId id="415" r:id="rId39"/>
    <p:sldId id="433" r:id="rId40"/>
  </p:sldIdLst>
  <p:sldSz cx="6858000" cy="5143500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BB4989-ED07-4181-B762-DA2B1B6005ED}">
          <p14:sldIdLst>
            <p14:sldId id="280"/>
            <p14:sldId id="431"/>
            <p14:sldId id="323"/>
            <p14:sldId id="334"/>
            <p14:sldId id="416"/>
            <p14:sldId id="417"/>
            <p14:sldId id="418"/>
            <p14:sldId id="414"/>
            <p14:sldId id="399"/>
            <p14:sldId id="400"/>
            <p14:sldId id="432"/>
            <p14:sldId id="401"/>
            <p14:sldId id="402"/>
            <p14:sldId id="404"/>
            <p14:sldId id="423"/>
            <p14:sldId id="424"/>
            <p14:sldId id="425"/>
            <p14:sldId id="426"/>
            <p14:sldId id="427"/>
            <p14:sldId id="428"/>
            <p14:sldId id="429"/>
            <p14:sldId id="412"/>
            <p14:sldId id="430"/>
            <p14:sldId id="397"/>
            <p14:sldId id="419"/>
            <p14:sldId id="420"/>
            <p14:sldId id="421"/>
            <p14:sldId id="389"/>
            <p14:sldId id="354"/>
            <p14:sldId id="406"/>
            <p14:sldId id="415"/>
            <p14:sldId id="433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1620" userDrawn="1">
          <p15:clr>
            <a:srgbClr val="A4A3A4"/>
          </p15:clr>
        </p15:guide>
        <p15:guide id="7" pos="2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BE9"/>
    <a:srgbClr val="EAE1D5"/>
    <a:srgbClr val="E8E5DD"/>
    <a:srgbClr val="D0D4DE"/>
    <a:srgbClr val="FFD200"/>
    <a:srgbClr val="CF4520"/>
    <a:srgbClr val="008C15"/>
    <a:srgbClr val="9B26B6"/>
    <a:srgbClr val="C8F2FF"/>
    <a:srgbClr val="00629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057" autoAdjust="0"/>
  </p:normalViewPr>
  <p:slideViewPr>
    <p:cSldViewPr snapToGrid="0" snapToObjects="1" showGuides="1">
      <p:cViewPr varScale="1">
        <p:scale>
          <a:sx n="98" d="100"/>
          <a:sy n="98" d="100"/>
        </p:scale>
        <p:origin x="1266" y="84"/>
      </p:cViewPr>
      <p:guideLst>
        <p:guide orient="horz" pos="1620"/>
        <p:guide pos="2159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73" d="100"/>
          <a:sy n="73" d="100"/>
        </p:scale>
        <p:origin x="2712" y="66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1723034837398"/>
          <c:y val="0"/>
          <c:w val="0.8208276965162602"/>
          <c:h val="0.918511507989167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India</c:v>
                </c:pt>
                <c:pt idx="1">
                  <c:v>US</c:v>
                </c:pt>
                <c:pt idx="2">
                  <c:v>China</c:v>
                </c:pt>
                <c:pt idx="3">
                  <c:v>Japan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0.28000000000000003</c:v>
                </c:pt>
                <c:pt idx="1">
                  <c:v>0.24</c:v>
                </c:pt>
                <c:pt idx="2">
                  <c:v>0.3</c:v>
                </c:pt>
                <c:pt idx="3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5571144"/>
        <c:axId val="175571528"/>
      </c:barChart>
      <c:catAx>
        <c:axId val="175571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571528"/>
        <c:crosses val="autoZero"/>
        <c:auto val="1"/>
        <c:lblAlgn val="ctr"/>
        <c:lblOffset val="100"/>
        <c:noMultiLvlLbl val="0"/>
      </c:catAx>
      <c:valAx>
        <c:axId val="175571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571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36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9579D-0FAF-CF4B-8305-F891EEDE199D}" type="slidenum">
              <a:rPr lang="en-US" smtClean="0">
                <a:latin typeface="Franklin Gothic Book" panose="020B0503020102020204" pitchFamily="34" charset="0"/>
              </a:rPr>
              <a:t>‹#›</a:t>
            </a:fld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3387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3600" y="739775"/>
            <a:ext cx="4941888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8"/>
            <a:ext cx="5335270" cy="444269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36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ranklin Gothic Book" panose="020B0503020102020204" pitchFamily="34" charset="0"/>
              </a:defRPr>
            </a:lvl1pPr>
          </a:lstStyle>
          <a:p>
            <a:fld id="{7A94376B-286F-D747-A9D3-3BECB3718F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52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4572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357188" indent="-179388" algn="l" defTabSz="457200" rtl="0" eaLnBrk="1" latinLnBrk="0" hangingPunct="1">
      <a:buFont typeface="Franklin Gothic Book" panose="020B0503020102020204" pitchFamily="34" charset="0"/>
      <a:buChar char="-"/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534988" indent="-177800" algn="l" defTabSz="4572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714375" indent="-179388" algn="l" defTabSz="457200" rtl="0" eaLnBrk="1" latinLnBrk="0" hangingPunct="1">
      <a:buFont typeface="Franklin Gothic Book" panose="020B0503020102020204" pitchFamily="34" charset="0"/>
      <a:buChar char="-"/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892175" indent="-177800" algn="l" defTabSz="4572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739775"/>
            <a:ext cx="4941888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 smtClean="0"/>
              <a:t>Opportunity to share some of our thinking on Millennials</a:t>
            </a:r>
          </a:p>
          <a:p>
            <a:r>
              <a:rPr lang="en-GB" sz="1800" dirty="0" smtClean="0"/>
              <a:t>A much discussed segment of the population</a:t>
            </a:r>
          </a:p>
          <a:p>
            <a:r>
              <a:rPr lang="en-GB" sz="1800" dirty="0" smtClean="0"/>
              <a:t>And while our targets are often more than just Millennials, I believe it is important that we fully consider the impact this segment will have upon all that we are doing.</a:t>
            </a:r>
          </a:p>
          <a:p>
            <a:r>
              <a:rPr lang="en-GB" sz="1800" dirty="0" smtClean="0"/>
              <a:t>So I’d like to spend the next short while sharing some learning and insights on Millennials with a global perspective</a:t>
            </a:r>
          </a:p>
          <a:p>
            <a:endParaRPr lang="en-GB" sz="1800" dirty="0"/>
          </a:p>
          <a:p>
            <a:r>
              <a:rPr lang="en-GB" sz="1800" dirty="0" smtClean="0"/>
              <a:t>At the end I will ask Molly to come up and share some examples of brands that are connecting effectively with Millennials</a:t>
            </a:r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4376B-286F-D747-A9D3-3BECB3718FAA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81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739775"/>
            <a:ext cx="4941888" cy="37052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4376B-286F-D747-A9D3-3BECB3718FA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000" dirty="0" smtClean="0">
                <a:latin typeface="Gill Sans MT" panose="020B0502020104020203" pitchFamily="34" charset="0"/>
              </a:rPr>
              <a:t>They know nothing different</a:t>
            </a:r>
          </a:p>
          <a:p>
            <a:endParaRPr lang="en-GB" sz="2000" dirty="0" smtClean="0">
              <a:latin typeface="Gill Sans MT" panose="020B0502020104020203" pitchFamily="34" charset="0"/>
            </a:endParaRPr>
          </a:p>
          <a:p>
            <a:r>
              <a:rPr lang="en-GB" sz="2000" dirty="0" smtClean="0">
                <a:latin typeface="Gill Sans MT" panose="020B0502020104020203" pitchFamily="34" charset="0"/>
              </a:rPr>
              <a:t>TECHNOLOGY ALLOWS MILLENNIALS TO STAY IN CONTROL OF THEIR LIVES – to be the best they can be</a:t>
            </a:r>
          </a:p>
          <a:p>
            <a:endParaRPr lang="en-GB" sz="2000" dirty="0">
              <a:latin typeface="Gill Sans MT" panose="020B0502020104020203" pitchFamily="34" charset="0"/>
            </a:endParaRPr>
          </a:p>
          <a:p>
            <a:r>
              <a:rPr lang="en-GB" sz="2000" dirty="0" smtClean="0">
                <a:latin typeface="Gill Sans MT" panose="020B0502020104020203" pitchFamily="34" charset="0"/>
              </a:rPr>
              <a:t>But it is important to remember that they put </a:t>
            </a:r>
            <a:r>
              <a:rPr lang="en-GB" sz="2000" dirty="0">
                <a:latin typeface="Gill Sans MT" panose="020B0502020104020203" pitchFamily="34" charset="0"/>
              </a:rPr>
              <a:t>real value face to face </a:t>
            </a:r>
            <a:r>
              <a:rPr lang="en-GB" sz="2000" dirty="0" smtClean="0">
                <a:latin typeface="Gill Sans MT" panose="020B0502020104020203" pitchFamily="34" charset="0"/>
              </a:rPr>
              <a:t>interaction. From our perspective young consumer still shop, still want to go in store and experience the product and brand</a:t>
            </a:r>
          </a:p>
          <a:p>
            <a:r>
              <a:rPr lang="en-GB" sz="2000" dirty="0" smtClean="0">
                <a:latin typeface="Gill Sans MT" panose="020B0502020104020203" pitchFamily="34" charset="0"/>
              </a:rPr>
              <a:t>An interesting example is the recent opening of the Amazon store in Seattle (and more planned)</a:t>
            </a:r>
            <a:endParaRPr lang="en-GB" sz="2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26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739775"/>
            <a:ext cx="4941888" cy="37052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4376B-286F-D747-A9D3-3BECB3718FA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MILLENNIALS INCREASIGLY SEE THEMSELVES AS SOCIALLY PROGRESSIVE, TOLERANT AND HAVING A SOCIAL and environmental CONSCIENCE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HAVE </a:t>
            </a:r>
            <a:r>
              <a:rPr lang="en-GB" dirty="0"/>
              <a:t>GROWN UP WITH THIS</a:t>
            </a:r>
          </a:p>
          <a:p>
            <a:r>
              <a:rPr lang="en-GB" dirty="0"/>
              <a:t>TAUGHT IN SCHOOLS</a:t>
            </a:r>
          </a:p>
          <a:p>
            <a:r>
              <a:rPr lang="en-GB" dirty="0"/>
              <a:t>NOW THE </a:t>
            </a:r>
            <a:r>
              <a:rPr lang="en-GB" dirty="0" smtClean="0"/>
              <a:t>NORM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They have strong values</a:t>
            </a:r>
            <a:endParaRPr lang="en-GB" dirty="0"/>
          </a:p>
          <a:p>
            <a:endParaRPr lang="en-GB" dirty="0"/>
          </a:p>
          <a:p>
            <a:r>
              <a:rPr lang="en-GB" dirty="0"/>
              <a:t>MAY STRUGGLE TO PUT INTO PRACTISE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680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739775"/>
            <a:ext cx="4941888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4376B-286F-D747-A9D3-3BECB3718FA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00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6125"/>
            <a:ext cx="4959350" cy="3719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6E5DE-FE69-48BA-8D02-CCA99D666872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607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70412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6E5DE-FE69-48BA-8D02-CCA99D666872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71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70412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6E5DE-FE69-48BA-8D02-CCA99D666872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8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739775"/>
            <a:ext cx="4941888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2800" i="1" dirty="0" smtClean="0">
                <a:latin typeface="DINPro-Light"/>
              </a:rPr>
              <a:t>There is a lot written about experiences and millennials and these are important.</a:t>
            </a:r>
          </a:p>
          <a:p>
            <a:pPr>
              <a:defRPr/>
            </a:pPr>
            <a:endParaRPr lang="en-GB" sz="2800" i="1" dirty="0">
              <a:latin typeface="DINPro-Light"/>
            </a:endParaRPr>
          </a:p>
          <a:p>
            <a:pPr>
              <a:defRPr/>
            </a:pPr>
            <a:r>
              <a:rPr lang="en-GB" sz="2800" i="1" dirty="0" smtClean="0">
                <a:latin typeface="DINPro-Light"/>
              </a:rPr>
              <a:t>“When </a:t>
            </a:r>
            <a:r>
              <a:rPr lang="en-GB" sz="2800" i="1" dirty="0">
                <a:latin typeface="DINPro-Light"/>
              </a:rPr>
              <a:t>the crisis began, I found </a:t>
            </a:r>
            <a:r>
              <a:rPr lang="en-GB" sz="2800" i="1" dirty="0" smtClean="0">
                <a:latin typeface="DINPro-Light"/>
              </a:rPr>
              <a:t>myself jobless</a:t>
            </a:r>
            <a:r>
              <a:rPr lang="en-GB" sz="2800" i="1" dirty="0">
                <a:latin typeface="DINPro-Light"/>
              </a:rPr>
              <a:t>, and I reinvented myself.”</a:t>
            </a:r>
            <a:endParaRPr lang="en-GB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4376B-286F-D747-A9D3-3BECB3718FAA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44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739775"/>
            <a:ext cx="4941888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</a:rPr>
              <a:t>Still long for intimacy but in a new way, fewer rules and boundaries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Significantly more open-minded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Often delaying to ensure they put forward their best selves (and often delaying marriage for the same reason as well as for financial </a:t>
            </a:r>
            <a:r>
              <a:rPr lang="en-GB" altLang="en-US" dirty="0" smtClean="0">
                <a:latin typeface="Arial" panose="020B0604020202020204" pitchFamily="34" charset="0"/>
              </a:rPr>
              <a:t>security)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dirty="0" smtClean="0">
                <a:latin typeface="Arial" panose="020B0604020202020204" pitchFamily="34" charset="0"/>
              </a:rPr>
              <a:t>SO IN FACT 25 YEAR OLD MILLLENNIALS ARE HALF AS LIKELY TO BE MARRIED THAN 25 YEAR OLDS IN THEIR PARENTS GENERATION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endParaRPr lang="en-GB" altLang="en-US" dirty="0" smtClean="0">
              <a:latin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dirty="0" smtClean="0">
                <a:latin typeface="Arial" panose="020B0604020202020204" pitchFamily="34" charset="0"/>
              </a:rPr>
              <a:t>IMPLICATION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endParaRPr lang="en-GB" altLang="en-US" dirty="0" smtClean="0">
              <a:latin typeface="Arial" panose="020B0604020202020204" pitchFamily="34" charset="0"/>
            </a:endParaRPr>
          </a:p>
          <a:p>
            <a:r>
              <a:rPr lang="en-GB" altLang="en-US" dirty="0" smtClean="0">
                <a:latin typeface="Arial" panose="020B0604020202020204" pitchFamily="34" charset="0"/>
              </a:rPr>
              <a:t>NEED TO continue to present diamonds in a way that is compelling, relevant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dirty="0" smtClean="0">
                <a:latin typeface="Arial" panose="020B0604020202020204" pitchFamily="34" charset="0"/>
              </a:rPr>
              <a:t>MARRIAGE RATES IN DECLINE</a:t>
            </a:r>
            <a:endParaRPr lang="en-GB" altLang="en-US" dirty="0">
              <a:latin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4376B-286F-D747-A9D3-3BECB3718FA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771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739775"/>
            <a:ext cx="4941888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Brands as reference points</a:t>
            </a:r>
          </a:p>
          <a:p>
            <a:r>
              <a:rPr lang="en-GB" dirty="0" smtClean="0"/>
              <a:t>They crave insight and information about brands to allow them to make informed decisions</a:t>
            </a:r>
          </a:p>
          <a:p>
            <a:endParaRPr lang="en-GB" dirty="0"/>
          </a:p>
          <a:p>
            <a:r>
              <a:rPr lang="en-GB" dirty="0" smtClean="0"/>
              <a:t>They connect with brands that support causes that are important to them</a:t>
            </a:r>
          </a:p>
          <a:p>
            <a:endParaRPr lang="en-GB" dirty="0" smtClean="0"/>
          </a:p>
          <a:p>
            <a:pPr>
              <a:defRPr/>
            </a:pPr>
            <a:endParaRPr lang="en-GB" altLang="en-US" kern="0" dirty="0" smtClean="0"/>
          </a:p>
          <a:p>
            <a:pPr>
              <a:defRPr/>
            </a:pPr>
            <a:endParaRPr lang="en-GB" altLang="en-US" kern="0" dirty="0"/>
          </a:p>
          <a:p>
            <a:pPr>
              <a:defRPr/>
            </a:pPr>
            <a:endParaRPr lang="en-GB" altLang="en-US" kern="0" dirty="0"/>
          </a:p>
          <a:p>
            <a:pPr>
              <a:defRPr/>
            </a:pPr>
            <a:endParaRPr lang="en-GB" altLang="en-US" kern="0" dirty="0" smtClean="0"/>
          </a:p>
          <a:p>
            <a:pPr>
              <a:defRPr/>
            </a:pPr>
            <a:r>
              <a:rPr lang="en-GB" altLang="en-US" kern="0" dirty="0" smtClean="0"/>
              <a:t>Millennials </a:t>
            </a:r>
            <a:r>
              <a:rPr lang="en-GB" altLang="en-US" kern="0" dirty="0"/>
              <a:t>use brands to </a:t>
            </a:r>
            <a:r>
              <a:rPr lang="en-GB" altLang="en-US" b="1" kern="0" dirty="0"/>
              <a:t>shape</a:t>
            </a:r>
            <a:r>
              <a:rPr lang="en-GB" altLang="en-US" kern="0" dirty="0"/>
              <a:t> their world, their </a:t>
            </a:r>
            <a:r>
              <a:rPr lang="en-GB" altLang="en-US" b="1" kern="0" dirty="0"/>
              <a:t>identity</a:t>
            </a:r>
            <a:r>
              <a:rPr lang="en-GB" altLang="en-US" kern="0" dirty="0"/>
              <a:t> and character, to help guide them through an uncertain world</a:t>
            </a:r>
          </a:p>
          <a:p>
            <a:pPr>
              <a:defRPr/>
            </a:pPr>
            <a:r>
              <a:rPr lang="en-GB" altLang="en-US" kern="0" dirty="0"/>
              <a:t>They seek out brands with </a:t>
            </a:r>
            <a:r>
              <a:rPr lang="en-GB" altLang="en-US" b="1" kern="0" dirty="0"/>
              <a:t>meaning</a:t>
            </a:r>
            <a:r>
              <a:rPr lang="en-GB" altLang="en-US" kern="0" dirty="0"/>
              <a:t> and </a:t>
            </a:r>
            <a:r>
              <a:rPr lang="en-GB" altLang="en-US" b="1" kern="0" dirty="0"/>
              <a:t>shared values </a:t>
            </a:r>
            <a:r>
              <a:rPr lang="en-GB" altLang="en-US" kern="0" dirty="0"/>
              <a:t>and expect brands to understand them and their needs, </a:t>
            </a:r>
          </a:p>
          <a:p>
            <a:pPr>
              <a:defRPr/>
            </a:pPr>
            <a:r>
              <a:rPr lang="en-GB" altLang="en-US" kern="0" dirty="0"/>
              <a:t>They will </a:t>
            </a:r>
            <a:r>
              <a:rPr lang="en-GB" altLang="en-US" b="1" kern="0" dirty="0"/>
              <a:t>challenge</a:t>
            </a:r>
            <a:r>
              <a:rPr lang="en-GB" altLang="en-US" kern="0" dirty="0"/>
              <a:t> brands, question them, interrogate them, scrutinise them (and share these experiences, good or bad)</a:t>
            </a:r>
          </a:p>
          <a:p>
            <a:pPr>
              <a:defRPr/>
            </a:pPr>
            <a:r>
              <a:rPr lang="en-GB" altLang="en-US" kern="0" dirty="0"/>
              <a:t>They expect brands to act with </a:t>
            </a:r>
            <a:r>
              <a:rPr lang="en-GB" altLang="en-US" b="1" kern="0" dirty="0"/>
              <a:t>integrity</a:t>
            </a:r>
            <a:r>
              <a:rPr lang="en-GB" altLang="en-US" kern="0" dirty="0"/>
              <a:t>, honesty, openness and sustainability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4376B-286F-D747-A9D3-3BECB3718FA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4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6125"/>
            <a:ext cx="4959350" cy="3719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6E5DE-FE69-48BA-8D02-CCA99D666872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641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6125"/>
            <a:ext cx="4959350" cy="3719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[‎02/‎02/‎2016 11:30] Matthew Morgan: 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leveraging the interests of the 99% to increase visibility within the 1%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put that in notes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6E5DE-FE69-48BA-8D02-CCA99D66687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730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739775"/>
            <a:ext cx="4941888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4376B-286F-D747-A9D3-3BECB3718FA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90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739775"/>
            <a:ext cx="4941888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800" dirty="0">
                <a:latin typeface="Arial" panose="020B0604020202020204" pitchFamily="34" charset="0"/>
              </a:rPr>
              <a:t>In US just over-taken the next largest group Boomers – 77m in US</a:t>
            </a:r>
          </a:p>
          <a:p>
            <a:endParaRPr lang="en-GB" altLang="en-US" sz="1800" dirty="0">
              <a:latin typeface="Arial" panose="020B0604020202020204" pitchFamily="34" charset="0"/>
            </a:endParaRPr>
          </a:p>
          <a:p>
            <a:r>
              <a:rPr lang="en-GB" altLang="en-US" sz="1800" dirty="0" err="1">
                <a:latin typeface="Arial" panose="020B0604020202020204" pitchFamily="34" charset="0"/>
              </a:rPr>
              <a:t>Approx</a:t>
            </a:r>
            <a:r>
              <a:rPr lang="en-GB" altLang="en-US" sz="1800" dirty="0">
                <a:latin typeface="Arial" panose="020B0604020202020204" pitchFamily="34" charset="0"/>
              </a:rPr>
              <a:t> 350m in India, 400m in China, 24 m in </a:t>
            </a:r>
            <a:r>
              <a:rPr lang="en-GB" altLang="en-US" sz="1800" dirty="0" smtClean="0">
                <a:latin typeface="Arial" panose="020B0604020202020204" pitchFamily="34" charset="0"/>
              </a:rPr>
              <a:t>Japan</a:t>
            </a:r>
          </a:p>
          <a:p>
            <a:endParaRPr lang="en-GB" altLang="en-US" sz="1800" dirty="0">
              <a:latin typeface="Arial" panose="020B0604020202020204" pitchFamily="34" charset="0"/>
            </a:endParaRPr>
          </a:p>
          <a:p>
            <a:r>
              <a:rPr lang="en-GB" altLang="en-US" sz="1800" dirty="0" smtClean="0">
                <a:latin typeface="Arial" panose="020B0604020202020204" pitchFamily="34" charset="0"/>
              </a:rPr>
              <a:t>So this is a large cohort who will play a significant role in shaping the future world around us</a:t>
            </a:r>
            <a:endParaRPr lang="en-GB" altLang="en-US" sz="1800" dirty="0">
              <a:latin typeface="Arial" panose="020B0604020202020204" pitchFamily="34" charset="0"/>
            </a:endParaRPr>
          </a:p>
          <a:p>
            <a:endParaRPr lang="en-GB" altLang="en-US" sz="1800" dirty="0">
              <a:latin typeface="Arial" panose="020B0604020202020204" pitchFamily="34" charset="0"/>
            </a:endParaRPr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4376B-286F-D747-A9D3-3BECB3718FA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74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 smtClean="0"/>
              <a:t>LESS DEFINED BY BORDER OR GEOGRAPHIC LOCATION</a:t>
            </a:r>
          </a:p>
          <a:p>
            <a:r>
              <a:rPr lang="en-GB" sz="2000" dirty="0" smtClean="0"/>
              <a:t>TAKE INFLUENCE AND INSPIRATION FROM AROUND THE WORLD, BEYOND THEIR LOCAL COMMUNITY</a:t>
            </a:r>
          </a:p>
          <a:p>
            <a:r>
              <a:rPr lang="en-GB" sz="2000" dirty="0" smtClean="0"/>
              <a:t>FIND PEERS ANYWHERE/EVERYWHERE – LIKE- MINDED INDIVIDUALS WHO SHARE THEIR PASSIONS AND INTERESTS</a:t>
            </a:r>
          </a:p>
          <a:p>
            <a:r>
              <a:rPr lang="en-GB" sz="2000" dirty="0" smtClean="0"/>
              <a:t>CLEARLY LOCAL CUSTOMS AND TRADITIONS REMAIN IMPORTANT BUT INCREASINGLY INTERESTS AND VALUED ARE SHARED AROUND THE WORLD BY MILLENNIALS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4376B-286F-D747-A9D3-3BECB3718FA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50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739775"/>
            <a:ext cx="4941888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 smtClean="0"/>
              <a:t>THIS IS AN EDUCATED GROUP</a:t>
            </a:r>
          </a:p>
          <a:p>
            <a:r>
              <a:rPr lang="en-GB" sz="1800" dirty="0" smtClean="0"/>
              <a:t>A 25 YEAR OLD TODAY IS TWICE AS LIKELY TO BE EDUCATED TO A HIGHER LEVEL THAN THEIR PARENTS GENERATION</a:t>
            </a:r>
          </a:p>
          <a:p>
            <a:endParaRPr lang="en-GB" sz="1800" dirty="0"/>
          </a:p>
          <a:p>
            <a:r>
              <a:rPr lang="en-GB" sz="1800" dirty="0" smtClean="0"/>
              <a:t>WITH THIS COMES AN INCREASINGLY SAVVY AND SOPHISTICATED CONSUMER WHO IS ABLE TO UNDERSTAND A BRAND’S STRATEGY- THEY ARE INCREASINGLY ABLE TO SEE THROUGH MARKETING</a:t>
            </a:r>
          </a:p>
          <a:p>
            <a:endParaRPr lang="en-GB" sz="1800" dirty="0"/>
          </a:p>
          <a:p>
            <a:r>
              <a:rPr lang="en-GB" sz="1800" dirty="0" smtClean="0"/>
              <a:t>WE NEED TO BE ATTUNE TO THIS AND ENSURE WE ARE TRANSPARENT, AUTHENTIC IN ALL THAT WE DO. THEY WANT TO FIND SHARED VALUES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4376B-286F-D747-A9D3-3BECB3718FA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670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739775"/>
            <a:ext cx="4941888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 smtClean="0"/>
              <a:t>MONEY IS OFTEN TIGHTER FOR MILLENNIALS THAN PREVIOUS GENERATIONS</a:t>
            </a:r>
          </a:p>
          <a:p>
            <a:r>
              <a:rPr lang="en-GB" sz="1800" dirty="0" smtClean="0"/>
              <a:t>WHILE GREATER EDUCATION CAN LEAD TO INCREASED SALARIES, THE COST OF LIVING HAS INCREASED DRAMATICALLY WITH DEBT, COST OF HOUSING AT HIGH LEVELS</a:t>
            </a:r>
          </a:p>
          <a:p>
            <a:endParaRPr lang="en-GB" sz="1800" dirty="0" smtClean="0"/>
          </a:p>
          <a:p>
            <a:r>
              <a:rPr lang="en-GB" sz="1800" dirty="0"/>
              <a:t> </a:t>
            </a:r>
            <a:r>
              <a:rPr lang="en-GB" sz="1800" dirty="0" smtClean="0"/>
              <a:t>MILLENNIALS ARE OFTEN DESCRIBED AS A GROUP THAT ARE ‘NOT RICH YET’</a:t>
            </a:r>
          </a:p>
          <a:p>
            <a:endParaRPr lang="en-GB" sz="1800" dirty="0"/>
          </a:p>
          <a:p>
            <a:r>
              <a:rPr lang="en-GB" sz="1800" dirty="0" smtClean="0"/>
              <a:t>THIS WILL MEAN THAT MILLENNIALS WILL SEEK OUT BRANDS THAT BRING THEM VALUE AS IN REALLY UNDERSTANDING THE TRUE VALUE OF AN ITEM</a:t>
            </a:r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4376B-286F-D747-A9D3-3BECB3718FA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87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739775"/>
            <a:ext cx="4941888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>
                <a:latin typeface="Arial" panose="020B0604020202020204" pitchFamily="34" charset="0"/>
              </a:rPr>
              <a:t>Almost no economic growth in western markets, slower growth in </a:t>
            </a:r>
            <a:r>
              <a:rPr lang="en-GB" altLang="en-US" sz="2800" dirty="0" smtClean="0">
                <a:latin typeface="Arial" panose="020B0604020202020204" pitchFamily="34" charset="0"/>
              </a:rPr>
              <a:t>MORE developing markets</a:t>
            </a:r>
          </a:p>
          <a:p>
            <a:endParaRPr lang="en-GB" altLang="en-US" sz="2800" dirty="0">
              <a:latin typeface="Arial" panose="020B0604020202020204" pitchFamily="34" charset="0"/>
            </a:endParaRPr>
          </a:p>
          <a:p>
            <a:r>
              <a:rPr lang="en-GB" altLang="en-US" sz="2800" dirty="0" smtClean="0">
                <a:latin typeface="Arial" panose="020B0604020202020204" pitchFamily="34" charset="0"/>
              </a:rPr>
              <a:t>Periods of change, economic and environmental uncertainty</a:t>
            </a:r>
            <a:endParaRPr lang="en-GB" altLang="en-US" sz="2800" dirty="0">
              <a:latin typeface="Arial" panose="020B0604020202020204" pitchFamily="34" charset="0"/>
            </a:endParaRPr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4376B-286F-D747-A9D3-3BECB3718FA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3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739775"/>
            <a:ext cx="4941888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 smtClean="0"/>
              <a:t>MILLENNIALS HAVE GROWN UP WITH A </a:t>
            </a:r>
            <a:r>
              <a:rPr lang="en-GB" sz="1800" dirty="0"/>
              <a:t>CONFIDENCE TO BE WHO THEY WANT TO BE AND TELL THE </a:t>
            </a:r>
            <a:r>
              <a:rPr lang="en-GB" sz="1800" dirty="0" smtClean="0"/>
              <a:t>WORLD ABOUT IT</a:t>
            </a:r>
          </a:p>
          <a:p>
            <a:endParaRPr lang="en-GB" sz="1800" dirty="0"/>
          </a:p>
          <a:p>
            <a:r>
              <a:rPr lang="en-GB" sz="1800" dirty="0" smtClean="0"/>
              <a:t>THERE ARE NOW MANY WAYS TO EXPRESS THE PERSON YOU ARE.  BUT </a:t>
            </a:r>
            <a:r>
              <a:rPr lang="en-GB" sz="1800" dirty="0"/>
              <a:t>STILL APPLYING FILTERS TO THE OUTSIDE WORLD</a:t>
            </a:r>
          </a:p>
          <a:p>
            <a:r>
              <a:rPr lang="en-GB" sz="1800" dirty="0"/>
              <a:t>THE BEST THEM, THE PERFECT THEM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 smtClean="0"/>
              <a:t>MOLLY WILL TALK ABOUT INTERESTING </a:t>
            </a:r>
            <a:r>
              <a:rPr lang="en-GB" sz="1800" dirty="0"/>
              <a:t>DEVELOPMENTS IN SOCIAL MEDIA AROUND APPS LIKE </a:t>
            </a:r>
            <a:r>
              <a:rPr lang="en-GB" sz="1800" dirty="0" smtClean="0"/>
              <a:t>SNAPCHAT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4376B-286F-D747-A9D3-3BECB3718FA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883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revermark lock-up 201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939" y="3857759"/>
            <a:ext cx="1485000" cy="794480"/>
          </a:xfrm>
          <a:prstGeom prst="rect">
            <a:avLst/>
          </a:prstGeom>
        </p:spPr>
      </p:pic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432021" y="1972336"/>
            <a:ext cx="2999185" cy="757825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None/>
              <a:defRPr sz="1801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tabLst/>
              <a:defRPr sz="1051"/>
            </a:lvl2pPr>
            <a:lvl3pPr marL="397650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3pPr>
            <a:lvl4pPr marL="530992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4pPr>
            <a:lvl5pPr marL="665526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825"/>
            </a:lvl5pPr>
            <a:lvl6pPr marL="536945" indent="0">
              <a:buFont typeface="Arial" panose="020B0604020202020204" pitchFamily="34" charset="0"/>
              <a:buNone/>
              <a:defRPr sz="825"/>
            </a:lvl6pPr>
          </a:lstStyle>
          <a:p>
            <a:pPr lvl="0"/>
            <a:r>
              <a:rPr lang="en-US" dirty="0" smtClean="0"/>
              <a:t>Presenter/Date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32016" y="1064499"/>
            <a:ext cx="2999184" cy="83651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>
              <a:defRPr sz="2700" b="0" i="0" cap="none">
                <a:latin typeface="Gill Sans MT Std Light"/>
                <a:cs typeface="Gill Sans MT Std Light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036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1" y="224494"/>
            <a:ext cx="6197354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1801" b="0" i="0" cap="none" baseline="0">
                <a:solidFill>
                  <a:schemeClr val="tx1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84678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364729" y="1187449"/>
            <a:ext cx="6189662" cy="3603625"/>
          </a:xfrm>
          <a:prstGeom prst="rect">
            <a:avLst/>
          </a:prstGeom>
        </p:spPr>
        <p:txBody>
          <a:bodyPr/>
          <a:lstStyle>
            <a:lvl1pPr marL="0" indent="0" algn="l" defTabSz="342882" rtl="0" eaLnBrk="1" latinLnBrk="0" hangingPunct="1">
              <a:spcBef>
                <a:spcPts val="0"/>
              </a:spcBef>
              <a:spcAft>
                <a:spcPts val="225"/>
              </a:spcAft>
              <a:buNone/>
              <a:defRPr lang="en-US" sz="1200" b="0" i="0" kern="1200" baseline="0" dirty="0" smtClean="0">
                <a:solidFill>
                  <a:srgbClr val="8C8686"/>
                </a:solidFill>
                <a:latin typeface="Gill Sans MT Std Light"/>
                <a:ea typeface="+mn-ea"/>
                <a:cs typeface="Gill Sans MT Std Light"/>
              </a:defRPr>
            </a:lvl1pPr>
            <a:lvl2pPr marL="267879" indent="-132154" algn="l" defTabSz="342882" rtl="0" eaLnBrk="1" latinLnBrk="0" hangingPunct="1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lang="en-US" sz="1051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2pPr>
            <a:lvl3pPr marL="403603" indent="-135725" algn="l" defTabSz="342882" rtl="0" eaLnBrk="1" latinLnBrk="0" hangingPunct="1">
              <a:spcBef>
                <a:spcPts val="0"/>
              </a:spcBef>
              <a:spcAft>
                <a:spcPts val="225"/>
              </a:spcAft>
              <a:defRPr lang="en-US" sz="90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3pPr>
            <a:lvl4pPr marL="540517" indent="-136915" algn="l" defTabSz="342882" rtl="0" eaLnBrk="1" latinLnBrk="0" hangingPunct="1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lang="en-US" sz="90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4pPr>
            <a:lvl5pPr marL="671479" indent="-130962" algn="l" defTabSz="342882" rtl="0" eaLnBrk="1" latinLnBrk="0" hangingPunct="1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US" sz="825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1" y="224494"/>
            <a:ext cx="6197354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1801" b="0" i="0" cap="none" baseline="0"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512776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565928" y="1212857"/>
            <a:ext cx="2939653" cy="3578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endParaRPr lang="en-GB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61806" y="1144777"/>
            <a:ext cx="2938613" cy="3498673"/>
          </a:xfrm>
          <a:prstGeom prst="rect">
            <a:avLst/>
          </a:prstGeom>
        </p:spPr>
        <p:txBody>
          <a:bodyPr vert="horz" wrap="square" lIns="0" tIns="0" rIns="0" bIns="0"/>
          <a:lstStyle>
            <a:lvl1pPr marL="134535" indent="-13453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Franklin Gothic Book" panose="020B0503020102020204" pitchFamily="34" charset="0"/>
              <a:buChar char="-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2pPr>
            <a:lvl3pPr marL="402410" indent="-13334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3pPr>
            <a:lvl4pPr marL="536945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4pPr>
            <a:lvl5pPr marL="671479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0" y="224494"/>
            <a:ext cx="6143774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lang="en-US" sz="1801" b="0" i="0" kern="1200" cap="none" baseline="0" dirty="0" smtClean="0">
                <a:solidFill>
                  <a:schemeClr val="tx1"/>
                </a:solidFill>
                <a:latin typeface="Gill Sans MT Std Light"/>
                <a:ea typeface="+mn-ea"/>
                <a:cs typeface="Gill Sans MT Std Light"/>
              </a:defRPr>
            </a:lvl1pPr>
          </a:lstStyle>
          <a:p>
            <a:pPr marL="0" lvl="0" indent="0" algn="l" defTabSz="342882" rtl="0" eaLnBrk="1" latinLnBrk="0" hangingPunct="1">
              <a:spcBef>
                <a:spcPts val="0"/>
              </a:spcBef>
              <a:buFont typeface="Arial"/>
              <a:buNone/>
            </a:pPr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36362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61801" y="1187450"/>
            <a:ext cx="2936366" cy="3455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endParaRPr lang="en-GB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1" y="224494"/>
            <a:ext cx="6197354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lang="en-US" sz="1801" b="0" i="0" kern="1200" cap="none" baseline="0" dirty="0" smtClean="0">
                <a:solidFill>
                  <a:schemeClr val="tx1"/>
                </a:solidFill>
                <a:latin typeface="Gill Sans MT Std Light"/>
                <a:ea typeface="+mn-ea"/>
                <a:cs typeface="Gill Sans MT Std Light"/>
              </a:defRPr>
            </a:lvl1pPr>
          </a:lstStyle>
          <a:p>
            <a:pPr marL="0" lvl="0" indent="0" algn="l" defTabSz="342882" rtl="0" eaLnBrk="1" latinLnBrk="0" hangingPunct="1">
              <a:spcBef>
                <a:spcPts val="0"/>
              </a:spcBef>
              <a:buFont typeface="Arial"/>
              <a:buNone/>
            </a:pPr>
            <a:r>
              <a:rPr lang="en-US" dirty="0" smtClean="0"/>
              <a:t>Slide title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568281" y="1144777"/>
            <a:ext cx="2990879" cy="3498673"/>
          </a:xfrm>
          <a:prstGeom prst="rect">
            <a:avLst/>
          </a:prstGeom>
        </p:spPr>
        <p:txBody>
          <a:bodyPr vert="horz" wrap="square" lIns="0" tIns="0" rIns="0" bIns="0"/>
          <a:lstStyle>
            <a:lvl1pPr marL="134535" indent="-13453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Franklin Gothic Book" panose="020B0503020102020204" pitchFamily="34" charset="0"/>
              <a:buChar char="-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2pPr>
            <a:lvl3pPr marL="402410" indent="-13334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3pPr>
            <a:lvl4pPr marL="536945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4pPr>
            <a:lvl5pPr marL="671479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937369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4357" y="1187449"/>
            <a:ext cx="2970000" cy="25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Placeholder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378" y="1187449"/>
            <a:ext cx="2970000" cy="25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Placeholder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584357" y="3887799"/>
            <a:ext cx="2970000" cy="72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452"/>
              </a:spcAft>
              <a:buNone/>
              <a:defRPr sz="1051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58378" y="3887799"/>
            <a:ext cx="2970000" cy="72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452"/>
              </a:spcAft>
              <a:buNone/>
              <a:defRPr sz="1051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1" y="224494"/>
            <a:ext cx="6197354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lang="en-US" sz="1801" b="0" i="0" kern="1200" cap="none" baseline="0" dirty="0" smtClean="0">
                <a:solidFill>
                  <a:schemeClr val="tx1"/>
                </a:solidFill>
                <a:latin typeface="Gill Sans MT Std Light"/>
                <a:ea typeface="+mn-ea"/>
                <a:cs typeface="Gill Sans MT Std Light"/>
              </a:defRPr>
            </a:lvl1pPr>
          </a:lstStyle>
          <a:p>
            <a:pPr marL="0" lvl="0" indent="0" algn="l" defTabSz="342882" rtl="0" eaLnBrk="1" latinLnBrk="0" hangingPunct="1">
              <a:spcBef>
                <a:spcPts val="0"/>
              </a:spcBef>
              <a:buFont typeface="Arial"/>
              <a:buNone/>
            </a:pPr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310137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images+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70822" y="1150938"/>
            <a:ext cx="1829991" cy="3084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512814" y="1150938"/>
            <a:ext cx="1829991" cy="3084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1952" y="1150938"/>
            <a:ext cx="1829991" cy="3084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670822" y="4310076"/>
            <a:ext cx="1829991" cy="3397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1" b="0" i="0">
                <a:latin typeface="Gill Sans MT Std Medium"/>
                <a:cs typeface="Gill Sans MT Std Medium"/>
              </a:defRPr>
            </a:lvl1pPr>
            <a:lvl2pPr>
              <a:defRPr sz="751" b="0" i="0">
                <a:latin typeface="Gill Sans MT Std Light"/>
                <a:cs typeface="Gill Sans MT Std Light"/>
              </a:defRPr>
            </a:lvl2pPr>
            <a:lvl3pPr>
              <a:defRPr sz="751" b="0" i="0">
                <a:latin typeface="Gill Sans MT Std Light"/>
                <a:cs typeface="Gill Sans MT Std Light"/>
              </a:defRPr>
            </a:lvl3pPr>
            <a:lvl4pPr>
              <a:defRPr sz="751" b="0" i="0">
                <a:latin typeface="Gill Sans MT Std Light"/>
                <a:cs typeface="Gill Sans MT Std Light"/>
              </a:defRPr>
            </a:lvl4pPr>
            <a:lvl5pPr>
              <a:defRPr sz="751" b="0" i="0"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2814" y="4310076"/>
            <a:ext cx="1829991" cy="3397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1" b="0" i="0">
                <a:latin typeface="Gill Sans MT Std Medium"/>
                <a:cs typeface="Gill Sans MT Std Medium"/>
              </a:defRPr>
            </a:lvl1pPr>
            <a:lvl2pPr>
              <a:defRPr sz="751" b="0" i="0">
                <a:latin typeface="Gill Sans MT Std Light"/>
                <a:cs typeface="Gill Sans MT Std Light"/>
              </a:defRPr>
            </a:lvl2pPr>
            <a:lvl3pPr>
              <a:defRPr sz="751" b="0" i="0">
                <a:latin typeface="Gill Sans MT Std Light"/>
                <a:cs typeface="Gill Sans MT Std Light"/>
              </a:defRPr>
            </a:lvl3pPr>
            <a:lvl4pPr>
              <a:defRPr sz="751" b="0" i="0">
                <a:latin typeface="Gill Sans MT Std Light"/>
                <a:cs typeface="Gill Sans MT Std Light"/>
              </a:defRPr>
            </a:lvl4pPr>
            <a:lvl5pPr>
              <a:defRPr sz="751" b="0" i="0"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61952" y="4310076"/>
            <a:ext cx="1829991" cy="3397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1" b="0" i="0">
                <a:latin typeface="Gill Sans MT Std Medium"/>
                <a:cs typeface="Gill Sans MT Std Medium"/>
              </a:defRPr>
            </a:lvl1pPr>
            <a:lvl2pPr>
              <a:defRPr sz="751" b="0" i="0">
                <a:latin typeface="Gill Sans MT Std Light"/>
                <a:cs typeface="Gill Sans MT Std Light"/>
              </a:defRPr>
            </a:lvl2pPr>
            <a:lvl3pPr>
              <a:defRPr sz="751" b="0" i="0">
                <a:latin typeface="Gill Sans MT Std Light"/>
                <a:cs typeface="Gill Sans MT Std Light"/>
              </a:defRPr>
            </a:lvl3pPr>
            <a:lvl4pPr>
              <a:defRPr sz="751" b="0" i="0">
                <a:latin typeface="Gill Sans MT Std Light"/>
                <a:cs typeface="Gill Sans MT Std Light"/>
              </a:defRPr>
            </a:lvl4pPr>
            <a:lvl5pPr>
              <a:defRPr sz="751" b="0" i="0"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0" y="224494"/>
            <a:ext cx="6139013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1801" b="0" i="0" cap="none" baseline="0">
                <a:solidFill>
                  <a:schemeClr val="tx1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151880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s+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94583" y="1215522"/>
            <a:ext cx="2806230" cy="26215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1950" y="1215522"/>
            <a:ext cx="2806230" cy="26215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694583" y="3888583"/>
            <a:ext cx="2806230" cy="3397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1" b="0" i="0">
                <a:latin typeface="Gill Sans MT Std Medium"/>
                <a:cs typeface="Gill Sans MT Std Medium"/>
              </a:defRPr>
            </a:lvl1pPr>
            <a:lvl2pPr>
              <a:defRPr sz="751" b="0" i="0">
                <a:latin typeface="Gill Sans MT Std Light"/>
                <a:cs typeface="Gill Sans MT Std Light"/>
              </a:defRPr>
            </a:lvl2pPr>
            <a:lvl3pPr>
              <a:defRPr sz="751" b="0" i="0">
                <a:latin typeface="Gill Sans MT Std Light"/>
                <a:cs typeface="Gill Sans MT Std Light"/>
              </a:defRPr>
            </a:lvl3pPr>
            <a:lvl4pPr>
              <a:defRPr sz="751" b="0" i="0">
                <a:latin typeface="Gill Sans MT Std Light"/>
                <a:cs typeface="Gill Sans MT Std Light"/>
              </a:defRPr>
            </a:lvl4pPr>
            <a:lvl5pPr>
              <a:defRPr sz="751" b="0" i="0"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61800" y="3888583"/>
            <a:ext cx="2806380" cy="3397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1" b="0" i="0">
                <a:latin typeface="Gill Sans MT Std Medium"/>
                <a:cs typeface="Gill Sans MT Std Medium"/>
              </a:defRPr>
            </a:lvl1pPr>
            <a:lvl2pPr>
              <a:defRPr sz="751" b="0" i="0">
                <a:latin typeface="Gill Sans MT Std Light"/>
                <a:cs typeface="Gill Sans MT Std Light"/>
              </a:defRPr>
            </a:lvl2pPr>
            <a:lvl3pPr>
              <a:defRPr sz="751" b="0" i="0">
                <a:latin typeface="Gill Sans MT Std Light"/>
                <a:cs typeface="Gill Sans MT Std Light"/>
              </a:defRPr>
            </a:lvl3pPr>
            <a:lvl4pPr>
              <a:defRPr sz="751" b="0" i="0">
                <a:latin typeface="Gill Sans MT Std Light"/>
                <a:cs typeface="Gill Sans MT Std Light"/>
              </a:defRPr>
            </a:lvl4pPr>
            <a:lvl5pPr>
              <a:defRPr sz="751" b="0" i="0"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0" y="224494"/>
            <a:ext cx="6139013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1801" b="0" i="0" cap="none" baseline="0">
                <a:solidFill>
                  <a:schemeClr val="tx1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89993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/>
          <a:lstStyle/>
          <a:p>
            <a:fld id="{8D767D7F-827D-48BC-A5AB-57C842C66734}" type="datetimeFigureOut">
              <a:rPr lang="en-US" smtClean="0"/>
              <a:t>03/09/2016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/>
          <a:lstStyle/>
          <a:p>
            <a:fld id="{0BDC4950-5254-4C4D-8348-8EA01C163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98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/>
          <a:lstStyle/>
          <a:p>
            <a:fld id="{8D767D7F-827D-48BC-A5AB-57C842C66734}" type="datetimeFigureOut">
              <a:rPr lang="en-US" smtClean="0"/>
              <a:t>03/09/2016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/>
          <a:lstStyle/>
          <a:p>
            <a:fld id="{0BDC4950-5254-4C4D-8348-8EA01C163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18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/>
          <a:lstStyle/>
          <a:p>
            <a:fld id="{8D767D7F-827D-48BC-A5AB-57C842C66734}" type="datetimeFigureOut">
              <a:rPr lang="en-US" smtClean="0"/>
              <a:t>03/09/2016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/>
          <a:lstStyle/>
          <a:p>
            <a:fld id="{0BDC4950-5254-4C4D-8348-8EA01C163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0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revermark lock-up 201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475" y="3813309"/>
            <a:ext cx="1485000" cy="794480"/>
          </a:xfrm>
          <a:prstGeom prst="rect">
            <a:avLst/>
          </a:prstGeom>
        </p:spPr>
      </p:pic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-14090" y="-5414"/>
            <a:ext cx="3443091" cy="5161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Gill Sans MT Std Light"/>
                <a:cs typeface="Gill Sans MT Std Light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78077" y="1972336"/>
            <a:ext cx="3108479" cy="757825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None/>
              <a:defRPr sz="1801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tabLst/>
              <a:defRPr sz="1051"/>
            </a:lvl2pPr>
            <a:lvl3pPr marL="397650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3pPr>
            <a:lvl4pPr marL="530992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4pPr>
            <a:lvl5pPr marL="665526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825"/>
            </a:lvl5pPr>
            <a:lvl6pPr marL="536945" indent="0">
              <a:buFont typeface="Arial" panose="020B0604020202020204" pitchFamily="34" charset="0"/>
              <a:buNone/>
              <a:defRPr sz="825"/>
            </a:lvl6pPr>
          </a:lstStyle>
          <a:p>
            <a:pPr lvl="0"/>
            <a:r>
              <a:rPr lang="en-US" dirty="0" smtClean="0"/>
              <a:t>Presenter/Date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78077" y="1064499"/>
            <a:ext cx="3108479" cy="83651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2700" b="0" i="0" cap="none">
                <a:latin typeface="Gill Sans MT Std Light"/>
                <a:cs typeface="Gill Sans MT Std Light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384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61801" y="1144777"/>
            <a:ext cx="6197354" cy="3498673"/>
          </a:xfrm>
          <a:prstGeom prst="rect">
            <a:avLst/>
          </a:prstGeom>
        </p:spPr>
        <p:txBody>
          <a:bodyPr vert="horz" wrap="square" lIns="0" tIns="0" rIns="0" bIns="0"/>
          <a:lstStyle>
            <a:lvl1pPr marL="134535" indent="-13453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Franklin Gothic Book" panose="020B0503020102020204" pitchFamily="34" charset="0"/>
              <a:buChar char="-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2pPr>
            <a:lvl3pPr marL="402410" indent="-13334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3pPr>
            <a:lvl4pPr marL="536945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4pPr>
            <a:lvl5pPr marL="671479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1" y="224494"/>
            <a:ext cx="6197354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lang="en-US" sz="1801" b="0" i="0" kern="1200" cap="none" baseline="0" dirty="0" smtClean="0">
                <a:solidFill>
                  <a:schemeClr val="tx1"/>
                </a:solidFill>
                <a:latin typeface="Gill Sans MT Std Light"/>
                <a:ea typeface="+mn-ea"/>
                <a:cs typeface="Gill Sans MT Std Light"/>
              </a:defRPr>
            </a:lvl1pPr>
          </a:lstStyle>
          <a:p>
            <a:pPr marL="0" lvl="0" indent="0" algn="l" defTabSz="342882" rtl="0" eaLnBrk="1" latinLnBrk="0" hangingPunct="1">
              <a:spcBef>
                <a:spcPts val="0"/>
              </a:spcBef>
              <a:buFont typeface="Arial"/>
              <a:buNone/>
            </a:pPr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556415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63541" y="1144765"/>
            <a:ext cx="2995612" cy="3498674"/>
          </a:xfrm>
          <a:prstGeom prst="rect">
            <a:avLst/>
          </a:prstGeom>
        </p:spPr>
        <p:txBody>
          <a:bodyPr vert="horz" wrap="square" lIns="0" tIns="0" rIns="0" bIns="0"/>
          <a:lstStyle>
            <a:lvl1pPr marL="134535" indent="-13453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Franklin Gothic Book" panose="020B0503020102020204" pitchFamily="34" charset="0"/>
              <a:buChar char="-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2pPr>
            <a:lvl3pPr marL="402410" indent="-13334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3pPr>
            <a:lvl4pPr marL="536945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4pPr>
            <a:lvl5pPr marL="671479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61800" y="1138372"/>
            <a:ext cx="2933850" cy="350506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1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tabLst/>
              <a:defRPr sz="1051"/>
            </a:lvl2pPr>
            <a:lvl3pPr marL="397650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3pPr>
            <a:lvl4pPr marL="530992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4pPr>
            <a:lvl5pPr marL="665526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825"/>
            </a:lvl5pPr>
            <a:lvl6pPr marL="536945" indent="0">
              <a:buFont typeface="Arial" panose="020B0604020202020204" pitchFamily="34" charset="0"/>
              <a:buNone/>
              <a:defRPr sz="825"/>
            </a:lvl6pPr>
          </a:lstStyle>
          <a:p>
            <a:pPr lvl="0"/>
            <a:endParaRPr lang="en-US" dirty="0" smtClean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1" y="224494"/>
            <a:ext cx="6197354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1801" b="0" i="0" cap="none" baseline="0">
                <a:solidFill>
                  <a:schemeClr val="tx1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138998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pos="2075" userDrawn="1">
          <p15:clr>
            <a:srgbClr val="FBAE40"/>
          </p15:clr>
        </p15:guide>
        <p15:guide id="4" pos="224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74108" y="3022600"/>
            <a:ext cx="2926706" cy="180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452"/>
              </a:spcAft>
              <a:buFont typeface="Arial" panose="020B0604020202020204" pitchFamily="34" charset="0"/>
              <a:buNone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tabLst/>
              <a:defRPr sz="1051"/>
            </a:lvl2pPr>
            <a:lvl3pPr marL="397650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3pPr>
            <a:lvl4pPr marL="530992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4pPr>
            <a:lvl5pPr marL="665526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825"/>
            </a:lvl5pPr>
            <a:lvl6pPr marL="536945" indent="0">
              <a:buFont typeface="Arial" panose="020B0604020202020204" pitchFamily="34" charset="0"/>
              <a:buNone/>
              <a:defRPr sz="825"/>
            </a:lvl6pPr>
          </a:lstStyle>
          <a:p>
            <a:pPr lvl="0"/>
            <a:endParaRPr lang="en-US" dirty="0" smtClean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74108" y="1069750"/>
            <a:ext cx="2926706" cy="180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452"/>
              </a:spcAft>
              <a:buFont typeface="Arial" panose="020B0604020202020204" pitchFamily="34" charset="0"/>
              <a:buNone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tabLst/>
              <a:defRPr sz="1051"/>
            </a:lvl2pPr>
            <a:lvl3pPr marL="397650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3pPr>
            <a:lvl4pPr marL="530992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4pPr>
            <a:lvl5pPr marL="665526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825"/>
            </a:lvl5pPr>
            <a:lvl6pPr marL="536945" indent="0">
              <a:buFont typeface="Arial" panose="020B0604020202020204" pitchFamily="34" charset="0"/>
              <a:buNone/>
              <a:defRPr sz="825"/>
            </a:lvl6pPr>
          </a:lstStyle>
          <a:p>
            <a:pPr lvl="0"/>
            <a:endParaRPr lang="en-US" dirty="0" smtClean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61801" y="3022600"/>
            <a:ext cx="2926706" cy="180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452"/>
              </a:spcAft>
              <a:buFont typeface="Arial" panose="020B0604020202020204" pitchFamily="34" charset="0"/>
              <a:buNone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tabLst/>
              <a:defRPr sz="1051"/>
            </a:lvl2pPr>
            <a:lvl3pPr marL="397650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3pPr>
            <a:lvl4pPr marL="530992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4pPr>
            <a:lvl5pPr marL="665526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825"/>
            </a:lvl5pPr>
            <a:lvl6pPr marL="536945" indent="0">
              <a:buFont typeface="Arial" panose="020B0604020202020204" pitchFamily="34" charset="0"/>
              <a:buNone/>
              <a:defRPr sz="825"/>
            </a:lvl6pPr>
          </a:lstStyle>
          <a:p>
            <a:pPr lvl="0"/>
            <a:endParaRPr lang="en-US" dirty="0" smtClean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61801" y="1073150"/>
            <a:ext cx="2926706" cy="180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452"/>
              </a:spcAft>
              <a:buFont typeface="Arial" panose="020B0604020202020204" pitchFamily="34" charset="0"/>
              <a:buNone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tabLst/>
              <a:defRPr sz="1051"/>
            </a:lvl2pPr>
            <a:lvl3pPr marL="397650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3pPr>
            <a:lvl4pPr marL="530992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4pPr>
            <a:lvl5pPr marL="665526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825"/>
            </a:lvl5pPr>
            <a:lvl6pPr marL="536945" indent="0">
              <a:buFont typeface="Arial" panose="020B0604020202020204" pitchFamily="34" charset="0"/>
              <a:buNone/>
              <a:defRPr sz="825"/>
            </a:lvl6pPr>
          </a:lstStyle>
          <a:p>
            <a:pPr lvl="0"/>
            <a:endParaRPr lang="en-US" dirty="0" smtClean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0" y="224494"/>
            <a:ext cx="6139013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1801" b="0" i="0" cap="none" baseline="0">
                <a:solidFill>
                  <a:schemeClr val="tx1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19063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1" y="224494"/>
            <a:ext cx="6197354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1801" b="0" i="0" cap="none" baseline="0">
                <a:solidFill>
                  <a:schemeClr val="tx1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81658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364729" y="1187449"/>
            <a:ext cx="6189662" cy="3603625"/>
          </a:xfrm>
          <a:prstGeom prst="rect">
            <a:avLst/>
          </a:prstGeom>
        </p:spPr>
        <p:txBody>
          <a:bodyPr/>
          <a:lstStyle>
            <a:lvl1pPr marL="0" indent="0" algn="l" defTabSz="342882" rtl="0" eaLnBrk="1" latinLnBrk="0" hangingPunct="1">
              <a:spcBef>
                <a:spcPts val="0"/>
              </a:spcBef>
              <a:spcAft>
                <a:spcPts val="225"/>
              </a:spcAft>
              <a:buNone/>
              <a:defRPr lang="en-US" sz="1200" b="0" i="0" kern="1200" baseline="0" dirty="0" smtClean="0">
                <a:solidFill>
                  <a:srgbClr val="8C8686"/>
                </a:solidFill>
                <a:latin typeface="Gill Sans MT Std Light"/>
                <a:ea typeface="+mn-ea"/>
                <a:cs typeface="Gill Sans MT Std Light"/>
              </a:defRPr>
            </a:lvl1pPr>
            <a:lvl2pPr marL="267879" indent="-132154" algn="l" defTabSz="342882" rtl="0" eaLnBrk="1" latinLnBrk="0" hangingPunct="1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lang="en-US" sz="1051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2pPr>
            <a:lvl3pPr marL="403603" indent="-135725" algn="l" defTabSz="342882" rtl="0" eaLnBrk="1" latinLnBrk="0" hangingPunct="1">
              <a:spcBef>
                <a:spcPts val="0"/>
              </a:spcBef>
              <a:spcAft>
                <a:spcPts val="225"/>
              </a:spcAft>
              <a:defRPr lang="en-US" sz="90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3pPr>
            <a:lvl4pPr marL="540517" indent="-136915" algn="l" defTabSz="342882" rtl="0" eaLnBrk="1" latinLnBrk="0" hangingPunct="1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lang="en-US" sz="90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4pPr>
            <a:lvl5pPr marL="671479" indent="-130962" algn="l" defTabSz="342882" rtl="0" eaLnBrk="1" latinLnBrk="0" hangingPunct="1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US" sz="825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1" y="224494"/>
            <a:ext cx="6197354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1801" b="0" i="0" cap="none" baseline="0"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50961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565928" y="1212857"/>
            <a:ext cx="2939653" cy="3578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endParaRPr lang="en-GB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61806" y="1144777"/>
            <a:ext cx="2938613" cy="3498673"/>
          </a:xfrm>
          <a:prstGeom prst="rect">
            <a:avLst/>
          </a:prstGeom>
        </p:spPr>
        <p:txBody>
          <a:bodyPr vert="horz" wrap="square" lIns="0" tIns="0" rIns="0" bIns="0"/>
          <a:lstStyle>
            <a:lvl1pPr marL="134535" indent="-13453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Franklin Gothic Book" panose="020B0503020102020204" pitchFamily="34" charset="0"/>
              <a:buChar char="-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2pPr>
            <a:lvl3pPr marL="402410" indent="-13334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3pPr>
            <a:lvl4pPr marL="536945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4pPr>
            <a:lvl5pPr marL="671479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0" y="224494"/>
            <a:ext cx="6143774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lang="en-US" sz="1801" b="0" i="0" kern="1200" cap="none" baseline="0" dirty="0" smtClean="0">
                <a:solidFill>
                  <a:schemeClr val="tx1"/>
                </a:solidFill>
                <a:latin typeface="Gill Sans MT Std Light"/>
                <a:ea typeface="+mn-ea"/>
                <a:cs typeface="Gill Sans MT Std Light"/>
              </a:defRPr>
            </a:lvl1pPr>
          </a:lstStyle>
          <a:p>
            <a:pPr marL="0" lvl="0" indent="0" algn="l" defTabSz="342882" rtl="0" eaLnBrk="1" latinLnBrk="0" hangingPunct="1">
              <a:spcBef>
                <a:spcPts val="0"/>
              </a:spcBef>
              <a:buFont typeface="Arial"/>
              <a:buNone/>
            </a:pPr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96877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61801" y="1187450"/>
            <a:ext cx="2936366" cy="3455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endParaRPr lang="en-GB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1" y="224494"/>
            <a:ext cx="6197354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lang="en-US" sz="1801" b="0" i="0" kern="1200" cap="none" baseline="0" dirty="0" smtClean="0">
                <a:solidFill>
                  <a:schemeClr val="tx1"/>
                </a:solidFill>
                <a:latin typeface="Gill Sans MT Std Light"/>
                <a:ea typeface="+mn-ea"/>
                <a:cs typeface="Gill Sans MT Std Light"/>
              </a:defRPr>
            </a:lvl1pPr>
          </a:lstStyle>
          <a:p>
            <a:pPr marL="0" lvl="0" indent="0" algn="l" defTabSz="342882" rtl="0" eaLnBrk="1" latinLnBrk="0" hangingPunct="1">
              <a:spcBef>
                <a:spcPts val="0"/>
              </a:spcBef>
              <a:buFont typeface="Arial"/>
              <a:buNone/>
            </a:pPr>
            <a:r>
              <a:rPr lang="en-US" dirty="0" smtClean="0"/>
              <a:t>Slide title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568281" y="1144777"/>
            <a:ext cx="2990879" cy="3498673"/>
          </a:xfrm>
          <a:prstGeom prst="rect">
            <a:avLst/>
          </a:prstGeom>
        </p:spPr>
        <p:txBody>
          <a:bodyPr vert="horz" wrap="square" lIns="0" tIns="0" rIns="0" bIns="0"/>
          <a:lstStyle>
            <a:lvl1pPr marL="134535" indent="-13453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Franklin Gothic Book" panose="020B0503020102020204" pitchFamily="34" charset="0"/>
              <a:buChar char="-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2pPr>
            <a:lvl3pPr marL="402410" indent="-13334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3pPr>
            <a:lvl4pPr marL="536945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4pPr>
            <a:lvl5pPr marL="671479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1464327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4357" y="1187449"/>
            <a:ext cx="2970000" cy="25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Placeholder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378" y="1187449"/>
            <a:ext cx="2970000" cy="25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Placeholder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584357" y="3887799"/>
            <a:ext cx="2970000" cy="72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452"/>
              </a:spcAft>
              <a:buNone/>
              <a:defRPr sz="1051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58378" y="3887799"/>
            <a:ext cx="2970000" cy="72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452"/>
              </a:spcAft>
              <a:buNone/>
              <a:defRPr sz="1051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1" y="224494"/>
            <a:ext cx="6197354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lang="en-US" sz="1801" b="0" i="0" kern="1200" cap="none" baseline="0" dirty="0" smtClean="0">
                <a:solidFill>
                  <a:schemeClr val="tx1"/>
                </a:solidFill>
                <a:latin typeface="Gill Sans MT Std Light"/>
                <a:ea typeface="+mn-ea"/>
                <a:cs typeface="Gill Sans MT Std Light"/>
              </a:defRPr>
            </a:lvl1pPr>
          </a:lstStyle>
          <a:p>
            <a:pPr marL="0" lvl="0" indent="0" algn="l" defTabSz="342882" rtl="0" eaLnBrk="1" latinLnBrk="0" hangingPunct="1">
              <a:spcBef>
                <a:spcPts val="0"/>
              </a:spcBef>
              <a:buFont typeface="Arial"/>
              <a:buNone/>
            </a:pPr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86912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images+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70822" y="1150938"/>
            <a:ext cx="1829991" cy="3084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512814" y="1150938"/>
            <a:ext cx="1829991" cy="3084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1952" y="1150938"/>
            <a:ext cx="1829991" cy="3084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670822" y="4310076"/>
            <a:ext cx="1829991" cy="3397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1" b="0" i="0">
                <a:latin typeface="Gill Sans MT Std Medium"/>
                <a:cs typeface="Gill Sans MT Std Medium"/>
              </a:defRPr>
            </a:lvl1pPr>
            <a:lvl2pPr>
              <a:defRPr sz="751" b="0" i="0">
                <a:latin typeface="Gill Sans MT Std Light"/>
                <a:cs typeface="Gill Sans MT Std Light"/>
              </a:defRPr>
            </a:lvl2pPr>
            <a:lvl3pPr>
              <a:defRPr sz="751" b="0" i="0">
                <a:latin typeface="Gill Sans MT Std Light"/>
                <a:cs typeface="Gill Sans MT Std Light"/>
              </a:defRPr>
            </a:lvl3pPr>
            <a:lvl4pPr>
              <a:defRPr sz="751" b="0" i="0">
                <a:latin typeface="Gill Sans MT Std Light"/>
                <a:cs typeface="Gill Sans MT Std Light"/>
              </a:defRPr>
            </a:lvl4pPr>
            <a:lvl5pPr>
              <a:defRPr sz="751" b="0" i="0"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2814" y="4310076"/>
            <a:ext cx="1829991" cy="3397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1" b="0" i="0">
                <a:latin typeface="Gill Sans MT Std Medium"/>
                <a:cs typeface="Gill Sans MT Std Medium"/>
              </a:defRPr>
            </a:lvl1pPr>
            <a:lvl2pPr>
              <a:defRPr sz="751" b="0" i="0">
                <a:latin typeface="Gill Sans MT Std Light"/>
                <a:cs typeface="Gill Sans MT Std Light"/>
              </a:defRPr>
            </a:lvl2pPr>
            <a:lvl3pPr>
              <a:defRPr sz="751" b="0" i="0">
                <a:latin typeface="Gill Sans MT Std Light"/>
                <a:cs typeface="Gill Sans MT Std Light"/>
              </a:defRPr>
            </a:lvl3pPr>
            <a:lvl4pPr>
              <a:defRPr sz="751" b="0" i="0">
                <a:latin typeface="Gill Sans MT Std Light"/>
                <a:cs typeface="Gill Sans MT Std Light"/>
              </a:defRPr>
            </a:lvl4pPr>
            <a:lvl5pPr>
              <a:defRPr sz="751" b="0" i="0"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61952" y="4310076"/>
            <a:ext cx="1829991" cy="3397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1" b="0" i="0">
                <a:latin typeface="Gill Sans MT Std Medium"/>
                <a:cs typeface="Gill Sans MT Std Medium"/>
              </a:defRPr>
            </a:lvl1pPr>
            <a:lvl2pPr>
              <a:defRPr sz="751" b="0" i="0">
                <a:latin typeface="Gill Sans MT Std Light"/>
                <a:cs typeface="Gill Sans MT Std Light"/>
              </a:defRPr>
            </a:lvl2pPr>
            <a:lvl3pPr>
              <a:defRPr sz="751" b="0" i="0">
                <a:latin typeface="Gill Sans MT Std Light"/>
                <a:cs typeface="Gill Sans MT Std Light"/>
              </a:defRPr>
            </a:lvl3pPr>
            <a:lvl4pPr>
              <a:defRPr sz="751" b="0" i="0">
                <a:latin typeface="Gill Sans MT Std Light"/>
                <a:cs typeface="Gill Sans MT Std Light"/>
              </a:defRPr>
            </a:lvl4pPr>
            <a:lvl5pPr>
              <a:defRPr sz="751" b="0" i="0"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0" y="224494"/>
            <a:ext cx="6139013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1801" b="0" i="0" cap="none" baseline="0">
                <a:solidFill>
                  <a:schemeClr val="tx1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97237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s+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94583" y="1215522"/>
            <a:ext cx="2806230" cy="26215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1950" y="1215522"/>
            <a:ext cx="2806230" cy="26215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694583" y="3888583"/>
            <a:ext cx="2806230" cy="3397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1" b="0" i="0">
                <a:latin typeface="Gill Sans MT Std Medium"/>
                <a:cs typeface="Gill Sans MT Std Medium"/>
              </a:defRPr>
            </a:lvl1pPr>
            <a:lvl2pPr>
              <a:defRPr sz="751" b="0" i="0">
                <a:latin typeface="Gill Sans MT Std Light"/>
                <a:cs typeface="Gill Sans MT Std Light"/>
              </a:defRPr>
            </a:lvl2pPr>
            <a:lvl3pPr>
              <a:defRPr sz="751" b="0" i="0">
                <a:latin typeface="Gill Sans MT Std Light"/>
                <a:cs typeface="Gill Sans MT Std Light"/>
              </a:defRPr>
            </a:lvl3pPr>
            <a:lvl4pPr>
              <a:defRPr sz="751" b="0" i="0">
                <a:latin typeface="Gill Sans MT Std Light"/>
                <a:cs typeface="Gill Sans MT Std Light"/>
              </a:defRPr>
            </a:lvl4pPr>
            <a:lvl5pPr>
              <a:defRPr sz="751" b="0" i="0"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61800" y="3888583"/>
            <a:ext cx="2806380" cy="3397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1" b="0" i="0">
                <a:latin typeface="Gill Sans MT Std Medium"/>
                <a:cs typeface="Gill Sans MT Std Medium"/>
              </a:defRPr>
            </a:lvl1pPr>
            <a:lvl2pPr>
              <a:defRPr sz="751" b="0" i="0">
                <a:latin typeface="Gill Sans MT Std Light"/>
                <a:cs typeface="Gill Sans MT Std Light"/>
              </a:defRPr>
            </a:lvl2pPr>
            <a:lvl3pPr>
              <a:defRPr sz="751" b="0" i="0">
                <a:latin typeface="Gill Sans MT Std Light"/>
                <a:cs typeface="Gill Sans MT Std Light"/>
              </a:defRPr>
            </a:lvl3pPr>
            <a:lvl4pPr>
              <a:defRPr sz="751" b="0" i="0">
                <a:latin typeface="Gill Sans MT Std Light"/>
                <a:cs typeface="Gill Sans MT Std Light"/>
              </a:defRPr>
            </a:lvl4pPr>
            <a:lvl5pPr>
              <a:defRPr sz="751" b="0" i="0"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0" y="224494"/>
            <a:ext cx="6139013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1801" b="0" i="0" cap="none" baseline="0">
                <a:solidFill>
                  <a:schemeClr val="tx1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6024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evermark lock-up 201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852" y="3857759"/>
            <a:ext cx="1350000" cy="722256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32016" y="1613520"/>
            <a:ext cx="2999184" cy="58557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>
              <a:defRPr sz="2700" b="0" i="0" cap="none">
                <a:latin typeface="Gill Sans MT Std Light"/>
                <a:cs typeface="Gill Sans MT Std Light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7804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61801" y="1144777"/>
            <a:ext cx="6197354" cy="3498673"/>
          </a:xfrm>
          <a:prstGeom prst="rect">
            <a:avLst/>
          </a:prstGeom>
        </p:spPr>
        <p:txBody>
          <a:bodyPr vert="horz" wrap="square" lIns="0" tIns="0" rIns="0" bIns="0"/>
          <a:lstStyle>
            <a:lvl1pPr marL="134535" indent="-13453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Franklin Gothic Book" panose="020B0503020102020204" pitchFamily="34" charset="0"/>
              <a:buChar char="-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2pPr>
            <a:lvl3pPr marL="402410" indent="-13334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3pPr>
            <a:lvl4pPr marL="536945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4pPr>
            <a:lvl5pPr marL="671479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1" y="224494"/>
            <a:ext cx="6197354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lang="en-US" sz="1801" b="0" i="0" kern="1200" cap="none" baseline="0" dirty="0" smtClean="0">
                <a:solidFill>
                  <a:schemeClr val="tx1"/>
                </a:solidFill>
                <a:latin typeface="Gill Sans MT Std Light"/>
                <a:ea typeface="+mn-ea"/>
                <a:cs typeface="Gill Sans MT Std Light"/>
              </a:defRPr>
            </a:lvl1pPr>
          </a:lstStyle>
          <a:p>
            <a:pPr marL="0" lvl="0" indent="0" algn="l" defTabSz="342882" rtl="0" eaLnBrk="1" latinLnBrk="0" hangingPunct="1">
              <a:spcBef>
                <a:spcPts val="0"/>
              </a:spcBef>
              <a:buFont typeface="Arial"/>
              <a:buNone/>
            </a:pPr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884726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63541" y="1144765"/>
            <a:ext cx="2995612" cy="3498674"/>
          </a:xfrm>
          <a:prstGeom prst="rect">
            <a:avLst/>
          </a:prstGeom>
        </p:spPr>
        <p:txBody>
          <a:bodyPr vert="horz" wrap="square" lIns="0" tIns="0" rIns="0" bIns="0"/>
          <a:lstStyle>
            <a:lvl1pPr marL="134535" indent="-13453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Franklin Gothic Book" panose="020B0503020102020204" pitchFamily="34" charset="0"/>
              <a:buChar char="-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2pPr>
            <a:lvl3pPr marL="402410" indent="-13334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3pPr>
            <a:lvl4pPr marL="536945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4pPr>
            <a:lvl5pPr marL="671479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61800" y="1138372"/>
            <a:ext cx="2933850" cy="350506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1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tabLst/>
              <a:defRPr sz="1051"/>
            </a:lvl2pPr>
            <a:lvl3pPr marL="397650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3pPr>
            <a:lvl4pPr marL="530992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4pPr>
            <a:lvl5pPr marL="665526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825"/>
            </a:lvl5pPr>
            <a:lvl6pPr marL="536945" indent="0">
              <a:buFont typeface="Arial" panose="020B0604020202020204" pitchFamily="34" charset="0"/>
              <a:buNone/>
              <a:defRPr sz="825"/>
            </a:lvl6pPr>
          </a:lstStyle>
          <a:p>
            <a:pPr lvl="0"/>
            <a:endParaRPr lang="en-US" dirty="0" smtClean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1" y="224494"/>
            <a:ext cx="6197354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1801" b="0" i="0" cap="none" baseline="0">
                <a:solidFill>
                  <a:schemeClr val="tx1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253889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pos="2075" userDrawn="1">
          <p15:clr>
            <a:srgbClr val="FBAE40"/>
          </p15:clr>
        </p15:guide>
        <p15:guide id="4" pos="2245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74108" y="3022600"/>
            <a:ext cx="2926706" cy="180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452"/>
              </a:spcAft>
              <a:buFont typeface="Arial" panose="020B0604020202020204" pitchFamily="34" charset="0"/>
              <a:buNone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tabLst/>
              <a:defRPr sz="1051"/>
            </a:lvl2pPr>
            <a:lvl3pPr marL="397650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3pPr>
            <a:lvl4pPr marL="530992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4pPr>
            <a:lvl5pPr marL="665526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825"/>
            </a:lvl5pPr>
            <a:lvl6pPr marL="536945" indent="0">
              <a:buFont typeface="Arial" panose="020B0604020202020204" pitchFamily="34" charset="0"/>
              <a:buNone/>
              <a:defRPr sz="825"/>
            </a:lvl6pPr>
          </a:lstStyle>
          <a:p>
            <a:pPr lvl="0"/>
            <a:endParaRPr lang="en-US" dirty="0" smtClean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74108" y="1069750"/>
            <a:ext cx="2926706" cy="180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452"/>
              </a:spcAft>
              <a:buFont typeface="Arial" panose="020B0604020202020204" pitchFamily="34" charset="0"/>
              <a:buNone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tabLst/>
              <a:defRPr sz="1051"/>
            </a:lvl2pPr>
            <a:lvl3pPr marL="397650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3pPr>
            <a:lvl4pPr marL="530992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4pPr>
            <a:lvl5pPr marL="665526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825"/>
            </a:lvl5pPr>
            <a:lvl6pPr marL="536945" indent="0">
              <a:buFont typeface="Arial" panose="020B0604020202020204" pitchFamily="34" charset="0"/>
              <a:buNone/>
              <a:defRPr sz="825"/>
            </a:lvl6pPr>
          </a:lstStyle>
          <a:p>
            <a:pPr lvl="0"/>
            <a:endParaRPr lang="en-US" dirty="0" smtClean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61801" y="3022600"/>
            <a:ext cx="2926706" cy="180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452"/>
              </a:spcAft>
              <a:buFont typeface="Arial" panose="020B0604020202020204" pitchFamily="34" charset="0"/>
              <a:buNone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tabLst/>
              <a:defRPr sz="1051"/>
            </a:lvl2pPr>
            <a:lvl3pPr marL="397650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3pPr>
            <a:lvl4pPr marL="530992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4pPr>
            <a:lvl5pPr marL="665526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825"/>
            </a:lvl5pPr>
            <a:lvl6pPr marL="536945" indent="0">
              <a:buFont typeface="Arial" panose="020B0604020202020204" pitchFamily="34" charset="0"/>
              <a:buNone/>
              <a:defRPr sz="825"/>
            </a:lvl6pPr>
          </a:lstStyle>
          <a:p>
            <a:pPr lvl="0"/>
            <a:endParaRPr lang="en-US" dirty="0" smtClean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61801" y="1073150"/>
            <a:ext cx="2926706" cy="180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452"/>
              </a:spcAft>
              <a:buFont typeface="Arial" panose="020B0604020202020204" pitchFamily="34" charset="0"/>
              <a:buNone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tabLst/>
              <a:defRPr sz="1051"/>
            </a:lvl2pPr>
            <a:lvl3pPr marL="397650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3pPr>
            <a:lvl4pPr marL="530992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4pPr>
            <a:lvl5pPr marL="665526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825"/>
            </a:lvl5pPr>
            <a:lvl6pPr marL="536945" indent="0">
              <a:buFont typeface="Arial" panose="020B0604020202020204" pitchFamily="34" charset="0"/>
              <a:buNone/>
              <a:defRPr sz="825"/>
            </a:lvl6pPr>
          </a:lstStyle>
          <a:p>
            <a:pPr lvl="0"/>
            <a:endParaRPr lang="en-US" dirty="0" smtClean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0" y="224494"/>
            <a:ext cx="6139013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1801" b="0" i="0" cap="none" baseline="0">
                <a:solidFill>
                  <a:schemeClr val="tx1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5137853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1" y="224494"/>
            <a:ext cx="6197354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1801" b="0" i="0" cap="none" baseline="0">
                <a:solidFill>
                  <a:schemeClr val="tx1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121191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364729" y="1187449"/>
            <a:ext cx="6189662" cy="3603625"/>
          </a:xfrm>
          <a:prstGeom prst="rect">
            <a:avLst/>
          </a:prstGeom>
        </p:spPr>
        <p:txBody>
          <a:bodyPr/>
          <a:lstStyle>
            <a:lvl1pPr marL="0" indent="0" algn="l" defTabSz="342882" rtl="0" eaLnBrk="1" latinLnBrk="0" hangingPunct="1">
              <a:spcBef>
                <a:spcPts val="0"/>
              </a:spcBef>
              <a:spcAft>
                <a:spcPts val="225"/>
              </a:spcAft>
              <a:buNone/>
              <a:defRPr lang="en-US" sz="1200" b="0" i="0" kern="1200" baseline="0" dirty="0" smtClean="0">
                <a:solidFill>
                  <a:srgbClr val="8C8686"/>
                </a:solidFill>
                <a:latin typeface="Gill Sans MT Std Light"/>
                <a:ea typeface="+mn-ea"/>
                <a:cs typeface="Gill Sans MT Std Light"/>
              </a:defRPr>
            </a:lvl1pPr>
            <a:lvl2pPr marL="267879" indent="-132154" algn="l" defTabSz="342882" rtl="0" eaLnBrk="1" latinLnBrk="0" hangingPunct="1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lang="en-US" sz="1051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2pPr>
            <a:lvl3pPr marL="403603" indent="-135725" algn="l" defTabSz="342882" rtl="0" eaLnBrk="1" latinLnBrk="0" hangingPunct="1">
              <a:spcBef>
                <a:spcPts val="0"/>
              </a:spcBef>
              <a:spcAft>
                <a:spcPts val="225"/>
              </a:spcAft>
              <a:defRPr lang="en-US" sz="90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3pPr>
            <a:lvl4pPr marL="540517" indent="-136915" algn="l" defTabSz="342882" rtl="0" eaLnBrk="1" latinLnBrk="0" hangingPunct="1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lang="en-US" sz="90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4pPr>
            <a:lvl5pPr marL="671479" indent="-130962" algn="l" defTabSz="342882" rtl="0" eaLnBrk="1" latinLnBrk="0" hangingPunct="1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US" sz="825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1" y="224494"/>
            <a:ext cx="6197354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1801" b="0" i="0" cap="none" baseline="0"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354279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565928" y="1212857"/>
            <a:ext cx="2939653" cy="3578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endParaRPr lang="en-GB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61806" y="1144777"/>
            <a:ext cx="2938613" cy="3498673"/>
          </a:xfrm>
          <a:prstGeom prst="rect">
            <a:avLst/>
          </a:prstGeom>
        </p:spPr>
        <p:txBody>
          <a:bodyPr vert="horz" wrap="square" lIns="0" tIns="0" rIns="0" bIns="0"/>
          <a:lstStyle>
            <a:lvl1pPr marL="134535" indent="-13453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Franklin Gothic Book" panose="020B0503020102020204" pitchFamily="34" charset="0"/>
              <a:buChar char="-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2pPr>
            <a:lvl3pPr marL="402410" indent="-13334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3pPr>
            <a:lvl4pPr marL="536945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4pPr>
            <a:lvl5pPr marL="671479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0" y="224494"/>
            <a:ext cx="6143774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lang="en-US" sz="1801" b="0" i="0" kern="1200" cap="none" baseline="0" dirty="0" smtClean="0">
                <a:solidFill>
                  <a:schemeClr val="tx1"/>
                </a:solidFill>
                <a:latin typeface="Gill Sans MT Std Light"/>
                <a:ea typeface="+mn-ea"/>
                <a:cs typeface="Gill Sans MT Std Light"/>
              </a:defRPr>
            </a:lvl1pPr>
          </a:lstStyle>
          <a:p>
            <a:pPr marL="0" lvl="0" indent="0" algn="l" defTabSz="342882" rtl="0" eaLnBrk="1" latinLnBrk="0" hangingPunct="1">
              <a:spcBef>
                <a:spcPts val="0"/>
              </a:spcBef>
              <a:buFont typeface="Arial"/>
              <a:buNone/>
            </a:pPr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1959605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61801" y="1187450"/>
            <a:ext cx="2936366" cy="3455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endParaRPr lang="en-GB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1" y="224494"/>
            <a:ext cx="6197354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lang="en-US" sz="1801" b="0" i="0" kern="1200" cap="none" baseline="0" dirty="0" smtClean="0">
                <a:solidFill>
                  <a:schemeClr val="tx1"/>
                </a:solidFill>
                <a:latin typeface="Gill Sans MT Std Light"/>
                <a:ea typeface="+mn-ea"/>
                <a:cs typeface="Gill Sans MT Std Light"/>
              </a:defRPr>
            </a:lvl1pPr>
          </a:lstStyle>
          <a:p>
            <a:pPr marL="0" lvl="0" indent="0" algn="l" defTabSz="342882" rtl="0" eaLnBrk="1" latinLnBrk="0" hangingPunct="1">
              <a:spcBef>
                <a:spcPts val="0"/>
              </a:spcBef>
              <a:buFont typeface="Arial"/>
              <a:buNone/>
            </a:pPr>
            <a:r>
              <a:rPr lang="en-US" dirty="0" smtClean="0"/>
              <a:t>Slide title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568281" y="1144777"/>
            <a:ext cx="2990879" cy="3498673"/>
          </a:xfrm>
          <a:prstGeom prst="rect">
            <a:avLst/>
          </a:prstGeom>
        </p:spPr>
        <p:txBody>
          <a:bodyPr vert="horz" wrap="square" lIns="0" tIns="0" rIns="0" bIns="0"/>
          <a:lstStyle>
            <a:lvl1pPr marL="134535" indent="-13453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Franklin Gothic Book" panose="020B0503020102020204" pitchFamily="34" charset="0"/>
              <a:buChar char="-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2pPr>
            <a:lvl3pPr marL="402410" indent="-13334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3pPr>
            <a:lvl4pPr marL="536945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4pPr>
            <a:lvl5pPr marL="671479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5054120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4357" y="1187449"/>
            <a:ext cx="2970000" cy="25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Placeholder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378" y="1187449"/>
            <a:ext cx="2970000" cy="25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Placeholder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584357" y="3887799"/>
            <a:ext cx="2970000" cy="72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452"/>
              </a:spcAft>
              <a:buNone/>
              <a:defRPr sz="1051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58378" y="3887799"/>
            <a:ext cx="2970000" cy="72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452"/>
              </a:spcAft>
              <a:buNone/>
              <a:defRPr sz="1051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1" y="224494"/>
            <a:ext cx="6197354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lang="en-US" sz="1801" b="0" i="0" kern="1200" cap="none" baseline="0" dirty="0" smtClean="0">
                <a:solidFill>
                  <a:schemeClr val="tx1"/>
                </a:solidFill>
                <a:latin typeface="Gill Sans MT Std Light"/>
                <a:ea typeface="+mn-ea"/>
                <a:cs typeface="Gill Sans MT Std Light"/>
              </a:defRPr>
            </a:lvl1pPr>
          </a:lstStyle>
          <a:p>
            <a:pPr marL="0" lvl="0" indent="0" algn="l" defTabSz="342882" rtl="0" eaLnBrk="1" latinLnBrk="0" hangingPunct="1">
              <a:spcBef>
                <a:spcPts val="0"/>
              </a:spcBef>
              <a:buFont typeface="Arial"/>
              <a:buNone/>
            </a:pPr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5172597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images+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70822" y="1150938"/>
            <a:ext cx="1829991" cy="3084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512814" y="1150938"/>
            <a:ext cx="1829991" cy="3084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1952" y="1150938"/>
            <a:ext cx="1829991" cy="3084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670822" y="4310076"/>
            <a:ext cx="1829991" cy="3397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1" b="0" i="0">
                <a:latin typeface="Gill Sans MT Std Medium"/>
                <a:cs typeface="Gill Sans MT Std Medium"/>
              </a:defRPr>
            </a:lvl1pPr>
            <a:lvl2pPr>
              <a:defRPr sz="751" b="0" i="0">
                <a:latin typeface="Gill Sans MT Std Light"/>
                <a:cs typeface="Gill Sans MT Std Light"/>
              </a:defRPr>
            </a:lvl2pPr>
            <a:lvl3pPr>
              <a:defRPr sz="751" b="0" i="0">
                <a:latin typeface="Gill Sans MT Std Light"/>
                <a:cs typeface="Gill Sans MT Std Light"/>
              </a:defRPr>
            </a:lvl3pPr>
            <a:lvl4pPr>
              <a:defRPr sz="751" b="0" i="0">
                <a:latin typeface="Gill Sans MT Std Light"/>
                <a:cs typeface="Gill Sans MT Std Light"/>
              </a:defRPr>
            </a:lvl4pPr>
            <a:lvl5pPr>
              <a:defRPr sz="751" b="0" i="0"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2814" y="4310076"/>
            <a:ext cx="1829991" cy="3397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1" b="0" i="0">
                <a:latin typeface="Gill Sans MT Std Medium"/>
                <a:cs typeface="Gill Sans MT Std Medium"/>
              </a:defRPr>
            </a:lvl1pPr>
            <a:lvl2pPr>
              <a:defRPr sz="751" b="0" i="0">
                <a:latin typeface="Gill Sans MT Std Light"/>
                <a:cs typeface="Gill Sans MT Std Light"/>
              </a:defRPr>
            </a:lvl2pPr>
            <a:lvl3pPr>
              <a:defRPr sz="751" b="0" i="0">
                <a:latin typeface="Gill Sans MT Std Light"/>
                <a:cs typeface="Gill Sans MT Std Light"/>
              </a:defRPr>
            </a:lvl3pPr>
            <a:lvl4pPr>
              <a:defRPr sz="751" b="0" i="0">
                <a:latin typeface="Gill Sans MT Std Light"/>
                <a:cs typeface="Gill Sans MT Std Light"/>
              </a:defRPr>
            </a:lvl4pPr>
            <a:lvl5pPr>
              <a:defRPr sz="751" b="0" i="0"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61952" y="4310076"/>
            <a:ext cx="1829991" cy="3397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1" b="0" i="0">
                <a:latin typeface="Gill Sans MT Std Medium"/>
                <a:cs typeface="Gill Sans MT Std Medium"/>
              </a:defRPr>
            </a:lvl1pPr>
            <a:lvl2pPr>
              <a:defRPr sz="751" b="0" i="0">
                <a:latin typeface="Gill Sans MT Std Light"/>
                <a:cs typeface="Gill Sans MT Std Light"/>
              </a:defRPr>
            </a:lvl2pPr>
            <a:lvl3pPr>
              <a:defRPr sz="751" b="0" i="0">
                <a:latin typeface="Gill Sans MT Std Light"/>
                <a:cs typeface="Gill Sans MT Std Light"/>
              </a:defRPr>
            </a:lvl3pPr>
            <a:lvl4pPr>
              <a:defRPr sz="751" b="0" i="0">
                <a:latin typeface="Gill Sans MT Std Light"/>
                <a:cs typeface="Gill Sans MT Std Light"/>
              </a:defRPr>
            </a:lvl4pPr>
            <a:lvl5pPr>
              <a:defRPr sz="751" b="0" i="0"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0" y="224494"/>
            <a:ext cx="6139013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1801" b="0" i="0" cap="none" baseline="0">
                <a:solidFill>
                  <a:schemeClr val="tx1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8095386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s+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94583" y="1215522"/>
            <a:ext cx="2806230" cy="26215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1950" y="1215522"/>
            <a:ext cx="2806230" cy="26215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694583" y="3888583"/>
            <a:ext cx="2806230" cy="3397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1" b="0" i="0">
                <a:latin typeface="Gill Sans MT Std Medium"/>
                <a:cs typeface="Gill Sans MT Std Medium"/>
              </a:defRPr>
            </a:lvl1pPr>
            <a:lvl2pPr>
              <a:defRPr sz="751" b="0" i="0">
                <a:latin typeface="Gill Sans MT Std Light"/>
                <a:cs typeface="Gill Sans MT Std Light"/>
              </a:defRPr>
            </a:lvl2pPr>
            <a:lvl3pPr>
              <a:defRPr sz="751" b="0" i="0">
                <a:latin typeface="Gill Sans MT Std Light"/>
                <a:cs typeface="Gill Sans MT Std Light"/>
              </a:defRPr>
            </a:lvl3pPr>
            <a:lvl4pPr>
              <a:defRPr sz="751" b="0" i="0">
                <a:latin typeface="Gill Sans MT Std Light"/>
                <a:cs typeface="Gill Sans MT Std Light"/>
              </a:defRPr>
            </a:lvl4pPr>
            <a:lvl5pPr>
              <a:defRPr sz="751" b="0" i="0"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61800" y="3888583"/>
            <a:ext cx="2806380" cy="3397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1" b="0" i="0">
                <a:latin typeface="Gill Sans MT Std Medium"/>
                <a:cs typeface="Gill Sans MT Std Medium"/>
              </a:defRPr>
            </a:lvl1pPr>
            <a:lvl2pPr>
              <a:defRPr sz="751" b="0" i="0">
                <a:latin typeface="Gill Sans MT Std Light"/>
                <a:cs typeface="Gill Sans MT Std Light"/>
              </a:defRPr>
            </a:lvl2pPr>
            <a:lvl3pPr>
              <a:defRPr sz="751" b="0" i="0">
                <a:latin typeface="Gill Sans MT Std Light"/>
                <a:cs typeface="Gill Sans MT Std Light"/>
              </a:defRPr>
            </a:lvl3pPr>
            <a:lvl4pPr>
              <a:defRPr sz="751" b="0" i="0">
                <a:latin typeface="Gill Sans MT Std Light"/>
                <a:cs typeface="Gill Sans MT Std Light"/>
              </a:defRPr>
            </a:lvl4pPr>
            <a:lvl5pPr>
              <a:defRPr sz="751" b="0" i="0"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0" y="224494"/>
            <a:ext cx="6139013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1801" b="0" i="0" cap="none" baseline="0">
                <a:solidFill>
                  <a:schemeClr val="tx1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6531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-14090" y="-5414"/>
            <a:ext cx="3443091" cy="5161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Gill Sans MT Std Light"/>
                <a:cs typeface="Gill Sans MT Std Light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39188" y="2216172"/>
            <a:ext cx="2999184" cy="476735"/>
          </a:xfrm>
          <a:prstGeom prst="rect">
            <a:avLst/>
          </a:prstGeom>
        </p:spPr>
        <p:txBody>
          <a:bodyPr vert="horz" lIns="0" tIns="0" rIns="0" bIns="0" rtlCol="0" anchor="ctr" anchorCtr="1">
            <a:normAutofit/>
          </a:bodyPr>
          <a:lstStyle>
            <a:lvl1pPr algn="ctr">
              <a:defRPr sz="2700" b="0" i="0" cap="none">
                <a:latin typeface="Gill Sans MT Std Light"/>
                <a:cs typeface="Gill Sans MT Std Light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2923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972" y="445307"/>
            <a:ext cx="5851922" cy="6953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5001817"/>
            <a:ext cx="1600200" cy="13454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226177E-74C0-4DE3-8F6C-C7D4C4E06152}" type="datetime3">
              <a:rPr lang="en-GB" altLang="en-US">
                <a:solidFill>
                  <a:srgbClr val="141313"/>
                </a:solidFill>
              </a:rPr>
              <a:pPr>
                <a:defRPr/>
              </a:pPr>
              <a:t>3 September, 2016</a:t>
            </a:fld>
            <a:endParaRPr lang="en-GB" altLang="en-US" dirty="0">
              <a:solidFill>
                <a:srgbClr val="14131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5001817"/>
            <a:ext cx="2171700" cy="13454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141313"/>
                </a:solidFill>
              </a:rPr>
              <a:t>Strictly Confidential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5001817"/>
            <a:ext cx="1600200" cy="13454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099DD65-1E08-492E-83ED-03B63B02BE7D}" type="slidenum">
              <a:rPr lang="en-GB" altLang="en-US">
                <a:solidFill>
                  <a:srgbClr val="141313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1413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129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972" y="445307"/>
            <a:ext cx="5851922" cy="6953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67" y="1254926"/>
            <a:ext cx="2868215" cy="3095625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1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5676" y="1254926"/>
            <a:ext cx="2869406" cy="3095625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1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5001817"/>
            <a:ext cx="1600200" cy="13454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E354A-2FE1-4AF2-B697-958714F61BC6}" type="datetime3">
              <a:rPr lang="en-GB" altLang="en-US">
                <a:solidFill>
                  <a:srgbClr val="141313"/>
                </a:solidFill>
              </a:rPr>
              <a:pPr>
                <a:defRPr/>
              </a:pPr>
              <a:t>3 September, 2016</a:t>
            </a:fld>
            <a:endParaRPr lang="en-GB" altLang="en-US">
              <a:solidFill>
                <a:srgbClr val="141313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5001817"/>
            <a:ext cx="2171700" cy="13454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141313"/>
                </a:solidFill>
              </a:rPr>
              <a:t>Strictly Confidential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5001817"/>
            <a:ext cx="1600200" cy="13454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97C21-5300-4A92-9B64-BEA0E37A1BA9}" type="slidenum">
              <a:rPr lang="en-GB" altLang="en-US">
                <a:solidFill>
                  <a:srgbClr val="141313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1413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836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61801" y="1144777"/>
            <a:ext cx="6197354" cy="3498673"/>
          </a:xfrm>
          <a:prstGeom prst="rect">
            <a:avLst/>
          </a:prstGeom>
        </p:spPr>
        <p:txBody>
          <a:bodyPr vert="horz" wrap="square" lIns="0" tIns="0" rIns="0" bIns="0"/>
          <a:lstStyle>
            <a:lvl1pPr marL="134535" indent="-13453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Franklin Gothic Book" panose="020B0503020102020204" pitchFamily="34" charset="0"/>
              <a:buChar char="-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2pPr>
            <a:lvl3pPr marL="402410" indent="-13334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3pPr>
            <a:lvl4pPr marL="536945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4pPr>
            <a:lvl5pPr marL="671479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1" y="224494"/>
            <a:ext cx="6197354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lang="en-US" sz="1801" b="0" i="0" kern="1200" cap="none" baseline="0" dirty="0" smtClean="0">
                <a:solidFill>
                  <a:schemeClr val="tx1"/>
                </a:solidFill>
                <a:latin typeface="Gill Sans MT Std Light"/>
                <a:ea typeface="+mn-ea"/>
                <a:cs typeface="Gill Sans MT Std Light"/>
              </a:defRPr>
            </a:lvl1pPr>
          </a:lstStyle>
          <a:p>
            <a:pPr marL="0" lvl="0" indent="0" algn="l" defTabSz="342882" rtl="0" eaLnBrk="1" latinLnBrk="0" hangingPunct="1">
              <a:spcBef>
                <a:spcPts val="0"/>
              </a:spcBef>
              <a:buFont typeface="Arial"/>
              <a:buNone/>
            </a:pPr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3627499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63541" y="1144765"/>
            <a:ext cx="2995612" cy="3498674"/>
          </a:xfrm>
          <a:prstGeom prst="rect">
            <a:avLst/>
          </a:prstGeom>
        </p:spPr>
        <p:txBody>
          <a:bodyPr vert="horz" wrap="square" lIns="0" tIns="0" rIns="0" bIns="0"/>
          <a:lstStyle>
            <a:lvl1pPr marL="134535" indent="-13453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Franklin Gothic Book" panose="020B0503020102020204" pitchFamily="34" charset="0"/>
              <a:buChar char="-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2pPr>
            <a:lvl3pPr marL="402410" indent="-13334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3pPr>
            <a:lvl4pPr marL="536945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4pPr>
            <a:lvl5pPr marL="671479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61800" y="1138372"/>
            <a:ext cx="2933850" cy="350506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1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tabLst/>
              <a:defRPr sz="1051"/>
            </a:lvl2pPr>
            <a:lvl3pPr marL="397650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3pPr>
            <a:lvl4pPr marL="530992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4pPr>
            <a:lvl5pPr marL="665526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825"/>
            </a:lvl5pPr>
            <a:lvl6pPr marL="536945" indent="0">
              <a:buFont typeface="Arial" panose="020B0604020202020204" pitchFamily="34" charset="0"/>
              <a:buNone/>
              <a:defRPr sz="825"/>
            </a:lvl6pPr>
          </a:lstStyle>
          <a:p>
            <a:pPr lvl="0"/>
            <a:endParaRPr lang="en-US" dirty="0" smtClean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1" y="224494"/>
            <a:ext cx="6197354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1801" b="0" i="0" cap="none" baseline="0">
                <a:solidFill>
                  <a:schemeClr val="tx1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556814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pos="2075" userDrawn="1">
          <p15:clr>
            <a:srgbClr val="FBAE40"/>
          </p15:clr>
        </p15:guide>
        <p15:guide id="4" pos="2245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74108" y="3022600"/>
            <a:ext cx="2926706" cy="180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452"/>
              </a:spcAft>
              <a:buFont typeface="Arial" panose="020B0604020202020204" pitchFamily="34" charset="0"/>
              <a:buNone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tabLst/>
              <a:defRPr sz="1051"/>
            </a:lvl2pPr>
            <a:lvl3pPr marL="397650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3pPr>
            <a:lvl4pPr marL="530992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4pPr>
            <a:lvl5pPr marL="665526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825"/>
            </a:lvl5pPr>
            <a:lvl6pPr marL="536945" indent="0">
              <a:buFont typeface="Arial" panose="020B0604020202020204" pitchFamily="34" charset="0"/>
              <a:buNone/>
              <a:defRPr sz="825"/>
            </a:lvl6pPr>
          </a:lstStyle>
          <a:p>
            <a:pPr lvl="0"/>
            <a:endParaRPr lang="en-US" dirty="0" smtClean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74108" y="1069750"/>
            <a:ext cx="2926706" cy="180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452"/>
              </a:spcAft>
              <a:buFont typeface="Arial" panose="020B0604020202020204" pitchFamily="34" charset="0"/>
              <a:buNone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tabLst/>
              <a:defRPr sz="1051"/>
            </a:lvl2pPr>
            <a:lvl3pPr marL="397650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3pPr>
            <a:lvl4pPr marL="530992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4pPr>
            <a:lvl5pPr marL="665526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825"/>
            </a:lvl5pPr>
            <a:lvl6pPr marL="536945" indent="0">
              <a:buFont typeface="Arial" panose="020B0604020202020204" pitchFamily="34" charset="0"/>
              <a:buNone/>
              <a:defRPr sz="825"/>
            </a:lvl6pPr>
          </a:lstStyle>
          <a:p>
            <a:pPr lvl="0"/>
            <a:endParaRPr lang="en-US" dirty="0" smtClean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61801" y="3022600"/>
            <a:ext cx="2926706" cy="180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452"/>
              </a:spcAft>
              <a:buFont typeface="Arial" panose="020B0604020202020204" pitchFamily="34" charset="0"/>
              <a:buNone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tabLst/>
              <a:defRPr sz="1051"/>
            </a:lvl2pPr>
            <a:lvl3pPr marL="397650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3pPr>
            <a:lvl4pPr marL="530992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4pPr>
            <a:lvl5pPr marL="665526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825"/>
            </a:lvl5pPr>
            <a:lvl6pPr marL="536945" indent="0">
              <a:buFont typeface="Arial" panose="020B0604020202020204" pitchFamily="34" charset="0"/>
              <a:buNone/>
              <a:defRPr sz="825"/>
            </a:lvl6pPr>
          </a:lstStyle>
          <a:p>
            <a:pPr lvl="0"/>
            <a:endParaRPr lang="en-US" dirty="0" smtClean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61801" y="1073150"/>
            <a:ext cx="2926706" cy="180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452"/>
              </a:spcAft>
              <a:buFont typeface="Arial" panose="020B0604020202020204" pitchFamily="34" charset="0"/>
              <a:buNone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tabLst/>
              <a:defRPr sz="1051"/>
            </a:lvl2pPr>
            <a:lvl3pPr marL="397650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3pPr>
            <a:lvl4pPr marL="530992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4pPr>
            <a:lvl5pPr marL="665526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825"/>
            </a:lvl5pPr>
            <a:lvl6pPr marL="536945" indent="0">
              <a:buFont typeface="Arial" panose="020B0604020202020204" pitchFamily="34" charset="0"/>
              <a:buNone/>
              <a:defRPr sz="825"/>
            </a:lvl6pPr>
          </a:lstStyle>
          <a:p>
            <a:pPr lvl="0"/>
            <a:endParaRPr lang="en-US" dirty="0" smtClean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0" y="224494"/>
            <a:ext cx="6139013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1801" b="0" i="0" cap="none" baseline="0">
                <a:solidFill>
                  <a:schemeClr val="tx1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88975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1" y="224494"/>
            <a:ext cx="6197354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1801" b="0" i="0" cap="none" baseline="0">
                <a:solidFill>
                  <a:schemeClr val="tx1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0516200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364729" y="1187449"/>
            <a:ext cx="6189662" cy="3603625"/>
          </a:xfrm>
          <a:prstGeom prst="rect">
            <a:avLst/>
          </a:prstGeom>
        </p:spPr>
        <p:txBody>
          <a:bodyPr/>
          <a:lstStyle>
            <a:lvl1pPr marL="0" indent="0" algn="l" defTabSz="342882" rtl="0" eaLnBrk="1" latinLnBrk="0" hangingPunct="1">
              <a:spcBef>
                <a:spcPts val="0"/>
              </a:spcBef>
              <a:spcAft>
                <a:spcPts val="225"/>
              </a:spcAft>
              <a:buNone/>
              <a:defRPr lang="en-US" sz="1200" b="0" i="0" kern="1200" baseline="0" dirty="0" smtClean="0">
                <a:solidFill>
                  <a:srgbClr val="8C8686"/>
                </a:solidFill>
                <a:latin typeface="Gill Sans MT Std Light"/>
                <a:ea typeface="+mn-ea"/>
                <a:cs typeface="Gill Sans MT Std Light"/>
              </a:defRPr>
            </a:lvl1pPr>
            <a:lvl2pPr marL="267879" indent="-132154" algn="l" defTabSz="342882" rtl="0" eaLnBrk="1" latinLnBrk="0" hangingPunct="1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lang="en-US" sz="1051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2pPr>
            <a:lvl3pPr marL="403603" indent="-135725" algn="l" defTabSz="342882" rtl="0" eaLnBrk="1" latinLnBrk="0" hangingPunct="1">
              <a:spcBef>
                <a:spcPts val="0"/>
              </a:spcBef>
              <a:spcAft>
                <a:spcPts val="225"/>
              </a:spcAft>
              <a:defRPr lang="en-US" sz="90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3pPr>
            <a:lvl4pPr marL="540517" indent="-136915" algn="l" defTabSz="342882" rtl="0" eaLnBrk="1" latinLnBrk="0" hangingPunct="1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lang="en-US" sz="90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4pPr>
            <a:lvl5pPr marL="671479" indent="-130962" algn="l" defTabSz="342882" rtl="0" eaLnBrk="1" latinLnBrk="0" hangingPunct="1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US" sz="825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1" y="224494"/>
            <a:ext cx="6197354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1801" b="0" i="0" cap="none" baseline="0"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633789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565928" y="1212857"/>
            <a:ext cx="2939653" cy="3578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endParaRPr lang="en-GB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61806" y="1144777"/>
            <a:ext cx="2938613" cy="3498673"/>
          </a:xfrm>
          <a:prstGeom prst="rect">
            <a:avLst/>
          </a:prstGeom>
        </p:spPr>
        <p:txBody>
          <a:bodyPr vert="horz" wrap="square" lIns="0" tIns="0" rIns="0" bIns="0"/>
          <a:lstStyle>
            <a:lvl1pPr marL="134535" indent="-13453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Franklin Gothic Book" panose="020B0503020102020204" pitchFamily="34" charset="0"/>
              <a:buChar char="-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2pPr>
            <a:lvl3pPr marL="402410" indent="-13334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3pPr>
            <a:lvl4pPr marL="536945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4pPr>
            <a:lvl5pPr marL="671479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0" y="224494"/>
            <a:ext cx="6143774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lang="en-US" sz="1801" b="0" i="0" kern="1200" cap="none" baseline="0" dirty="0" smtClean="0">
                <a:solidFill>
                  <a:schemeClr val="tx1"/>
                </a:solidFill>
                <a:latin typeface="Gill Sans MT Std Light"/>
                <a:ea typeface="+mn-ea"/>
                <a:cs typeface="Gill Sans MT Std Light"/>
              </a:defRPr>
            </a:lvl1pPr>
          </a:lstStyle>
          <a:p>
            <a:pPr marL="0" lvl="0" indent="0" algn="l" defTabSz="342882" rtl="0" eaLnBrk="1" latinLnBrk="0" hangingPunct="1">
              <a:spcBef>
                <a:spcPts val="0"/>
              </a:spcBef>
              <a:buFont typeface="Arial"/>
              <a:buNone/>
            </a:pPr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2176788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61801" y="1187450"/>
            <a:ext cx="2936366" cy="3455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endParaRPr lang="en-GB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1" y="224494"/>
            <a:ext cx="6197354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lang="en-US" sz="1801" b="0" i="0" kern="1200" cap="none" baseline="0" dirty="0" smtClean="0">
                <a:solidFill>
                  <a:schemeClr val="tx1"/>
                </a:solidFill>
                <a:latin typeface="Gill Sans MT Std Light"/>
                <a:ea typeface="+mn-ea"/>
                <a:cs typeface="Gill Sans MT Std Light"/>
              </a:defRPr>
            </a:lvl1pPr>
          </a:lstStyle>
          <a:p>
            <a:pPr marL="0" lvl="0" indent="0" algn="l" defTabSz="342882" rtl="0" eaLnBrk="1" latinLnBrk="0" hangingPunct="1">
              <a:spcBef>
                <a:spcPts val="0"/>
              </a:spcBef>
              <a:buFont typeface="Arial"/>
              <a:buNone/>
            </a:pPr>
            <a:r>
              <a:rPr lang="en-US" dirty="0" smtClean="0"/>
              <a:t>Slide title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568281" y="1144777"/>
            <a:ext cx="2990879" cy="3498673"/>
          </a:xfrm>
          <a:prstGeom prst="rect">
            <a:avLst/>
          </a:prstGeom>
        </p:spPr>
        <p:txBody>
          <a:bodyPr vert="horz" wrap="square" lIns="0" tIns="0" rIns="0" bIns="0"/>
          <a:lstStyle>
            <a:lvl1pPr marL="134535" indent="-13453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Franklin Gothic Book" panose="020B0503020102020204" pitchFamily="34" charset="0"/>
              <a:buChar char="-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2pPr>
            <a:lvl3pPr marL="402410" indent="-13334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3pPr>
            <a:lvl4pPr marL="536945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4pPr>
            <a:lvl5pPr marL="671479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6595778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4357" y="1187449"/>
            <a:ext cx="2970000" cy="25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Placeholder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378" y="1187449"/>
            <a:ext cx="2970000" cy="25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Placeholder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584357" y="3887799"/>
            <a:ext cx="2970000" cy="72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452"/>
              </a:spcAft>
              <a:buNone/>
              <a:defRPr sz="1051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58378" y="3887799"/>
            <a:ext cx="2970000" cy="72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452"/>
              </a:spcAft>
              <a:buNone/>
              <a:defRPr sz="1051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1" y="224494"/>
            <a:ext cx="6197354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lang="en-US" sz="1801" b="0" i="0" kern="1200" cap="none" baseline="0" dirty="0" smtClean="0">
                <a:solidFill>
                  <a:schemeClr val="tx1"/>
                </a:solidFill>
                <a:latin typeface="Gill Sans MT Std Light"/>
                <a:ea typeface="+mn-ea"/>
                <a:cs typeface="Gill Sans MT Std Light"/>
              </a:defRPr>
            </a:lvl1pPr>
          </a:lstStyle>
          <a:p>
            <a:pPr marL="0" lvl="0" indent="0" algn="l" defTabSz="342882" rtl="0" eaLnBrk="1" latinLnBrk="0" hangingPunct="1">
              <a:spcBef>
                <a:spcPts val="0"/>
              </a:spcBef>
              <a:buFont typeface="Arial"/>
              <a:buNone/>
            </a:pPr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65743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>
            <a:spLocks noGrp="1"/>
          </p:cNvSpPr>
          <p:nvPr>
            <p:ph sz="quarter" idx="17"/>
          </p:nvPr>
        </p:nvSpPr>
        <p:spPr>
          <a:xfrm>
            <a:off x="364729" y="477838"/>
            <a:ext cx="6189662" cy="4165600"/>
          </a:xfrm>
          <a:prstGeom prst="rect">
            <a:avLst/>
          </a:prstGeom>
        </p:spPr>
        <p:txBody>
          <a:bodyPr/>
          <a:lstStyle>
            <a:lvl1pPr marL="0" indent="0" algn="l" defTabSz="342882" rtl="0" eaLnBrk="1" latinLnBrk="0" hangingPunct="1">
              <a:spcBef>
                <a:spcPts val="0"/>
              </a:spcBef>
              <a:spcAft>
                <a:spcPts val="225"/>
              </a:spcAft>
              <a:buNone/>
              <a:defRPr lang="en-US" sz="1200" b="0" i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 Std Light"/>
                <a:ea typeface="+mn-ea"/>
                <a:cs typeface="Gill Sans MT Std Light"/>
              </a:defRPr>
            </a:lvl1pPr>
            <a:lvl2pPr marL="267879" indent="-132154" algn="l" defTabSz="342882" rtl="0" eaLnBrk="1" latinLnBrk="0" hangingPunct="1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lang="en-US" sz="1051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2pPr>
            <a:lvl3pPr marL="403603" indent="-135725" algn="l" defTabSz="342882" rtl="0" eaLnBrk="1" latinLnBrk="0" hangingPunct="1">
              <a:spcBef>
                <a:spcPts val="0"/>
              </a:spcBef>
              <a:spcAft>
                <a:spcPts val="225"/>
              </a:spcAft>
              <a:defRPr lang="en-US" sz="90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3pPr>
            <a:lvl4pPr marL="540517" indent="-136915" algn="l" defTabSz="342882" rtl="0" eaLnBrk="1" latinLnBrk="0" hangingPunct="1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lang="en-US" sz="90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4pPr>
            <a:lvl5pPr marL="671479" indent="-130962" algn="l" defTabSz="342882" rtl="0" eaLnBrk="1" latinLnBrk="0" hangingPunct="1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US" sz="825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516067" y="4934360"/>
            <a:ext cx="246674" cy="15823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EFE17364-4DB3-EA4A-A9EC-41836A392630}" type="slidenum">
              <a:rPr lang="en-US" sz="527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cs typeface="Franklin Gothic Book"/>
              </a:rPr>
              <a:pPr algn="r"/>
              <a:t>‹#›</a:t>
            </a:fld>
            <a:endParaRPr lang="en-US" sz="527" b="0" i="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9219267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images+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70822" y="1150938"/>
            <a:ext cx="1829991" cy="3084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512814" y="1150938"/>
            <a:ext cx="1829991" cy="3084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1952" y="1150938"/>
            <a:ext cx="1829991" cy="3084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670822" y="4310076"/>
            <a:ext cx="1829991" cy="3397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1" b="0" i="0">
                <a:latin typeface="Gill Sans MT Std Medium"/>
                <a:cs typeface="Gill Sans MT Std Medium"/>
              </a:defRPr>
            </a:lvl1pPr>
            <a:lvl2pPr>
              <a:defRPr sz="751" b="0" i="0">
                <a:latin typeface="Gill Sans MT Std Light"/>
                <a:cs typeface="Gill Sans MT Std Light"/>
              </a:defRPr>
            </a:lvl2pPr>
            <a:lvl3pPr>
              <a:defRPr sz="751" b="0" i="0">
                <a:latin typeface="Gill Sans MT Std Light"/>
                <a:cs typeface="Gill Sans MT Std Light"/>
              </a:defRPr>
            </a:lvl3pPr>
            <a:lvl4pPr>
              <a:defRPr sz="751" b="0" i="0">
                <a:latin typeface="Gill Sans MT Std Light"/>
                <a:cs typeface="Gill Sans MT Std Light"/>
              </a:defRPr>
            </a:lvl4pPr>
            <a:lvl5pPr>
              <a:defRPr sz="751" b="0" i="0"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2814" y="4310076"/>
            <a:ext cx="1829991" cy="3397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1" b="0" i="0">
                <a:latin typeface="Gill Sans MT Std Medium"/>
                <a:cs typeface="Gill Sans MT Std Medium"/>
              </a:defRPr>
            </a:lvl1pPr>
            <a:lvl2pPr>
              <a:defRPr sz="751" b="0" i="0">
                <a:latin typeface="Gill Sans MT Std Light"/>
                <a:cs typeface="Gill Sans MT Std Light"/>
              </a:defRPr>
            </a:lvl2pPr>
            <a:lvl3pPr>
              <a:defRPr sz="751" b="0" i="0">
                <a:latin typeface="Gill Sans MT Std Light"/>
                <a:cs typeface="Gill Sans MT Std Light"/>
              </a:defRPr>
            </a:lvl3pPr>
            <a:lvl4pPr>
              <a:defRPr sz="751" b="0" i="0">
                <a:latin typeface="Gill Sans MT Std Light"/>
                <a:cs typeface="Gill Sans MT Std Light"/>
              </a:defRPr>
            </a:lvl4pPr>
            <a:lvl5pPr>
              <a:defRPr sz="751" b="0" i="0"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61952" y="4310076"/>
            <a:ext cx="1829991" cy="3397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1" b="0" i="0">
                <a:latin typeface="Gill Sans MT Std Medium"/>
                <a:cs typeface="Gill Sans MT Std Medium"/>
              </a:defRPr>
            </a:lvl1pPr>
            <a:lvl2pPr>
              <a:defRPr sz="751" b="0" i="0">
                <a:latin typeface="Gill Sans MT Std Light"/>
                <a:cs typeface="Gill Sans MT Std Light"/>
              </a:defRPr>
            </a:lvl2pPr>
            <a:lvl3pPr>
              <a:defRPr sz="751" b="0" i="0">
                <a:latin typeface="Gill Sans MT Std Light"/>
                <a:cs typeface="Gill Sans MT Std Light"/>
              </a:defRPr>
            </a:lvl3pPr>
            <a:lvl4pPr>
              <a:defRPr sz="751" b="0" i="0">
                <a:latin typeface="Gill Sans MT Std Light"/>
                <a:cs typeface="Gill Sans MT Std Light"/>
              </a:defRPr>
            </a:lvl4pPr>
            <a:lvl5pPr>
              <a:defRPr sz="751" b="0" i="0"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0" y="224494"/>
            <a:ext cx="6139013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1801" b="0" i="0" cap="none" baseline="0">
                <a:solidFill>
                  <a:schemeClr val="tx1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9245170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s+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94583" y="1215522"/>
            <a:ext cx="2806230" cy="26215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1950" y="1215522"/>
            <a:ext cx="2806230" cy="26215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694583" y="3888583"/>
            <a:ext cx="2806230" cy="3397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1" b="0" i="0">
                <a:latin typeface="Gill Sans MT Std Medium"/>
                <a:cs typeface="Gill Sans MT Std Medium"/>
              </a:defRPr>
            </a:lvl1pPr>
            <a:lvl2pPr>
              <a:defRPr sz="751" b="0" i="0">
                <a:latin typeface="Gill Sans MT Std Light"/>
                <a:cs typeface="Gill Sans MT Std Light"/>
              </a:defRPr>
            </a:lvl2pPr>
            <a:lvl3pPr>
              <a:defRPr sz="751" b="0" i="0">
                <a:latin typeface="Gill Sans MT Std Light"/>
                <a:cs typeface="Gill Sans MT Std Light"/>
              </a:defRPr>
            </a:lvl3pPr>
            <a:lvl4pPr>
              <a:defRPr sz="751" b="0" i="0">
                <a:latin typeface="Gill Sans MT Std Light"/>
                <a:cs typeface="Gill Sans MT Std Light"/>
              </a:defRPr>
            </a:lvl4pPr>
            <a:lvl5pPr>
              <a:defRPr sz="751" b="0" i="0"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61800" y="3888583"/>
            <a:ext cx="2806380" cy="3397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1" b="0" i="0">
                <a:latin typeface="Gill Sans MT Std Medium"/>
                <a:cs typeface="Gill Sans MT Std Medium"/>
              </a:defRPr>
            </a:lvl1pPr>
            <a:lvl2pPr>
              <a:defRPr sz="751" b="0" i="0">
                <a:latin typeface="Gill Sans MT Std Light"/>
                <a:cs typeface="Gill Sans MT Std Light"/>
              </a:defRPr>
            </a:lvl2pPr>
            <a:lvl3pPr>
              <a:defRPr sz="751" b="0" i="0">
                <a:latin typeface="Gill Sans MT Std Light"/>
                <a:cs typeface="Gill Sans MT Std Light"/>
              </a:defRPr>
            </a:lvl3pPr>
            <a:lvl4pPr>
              <a:defRPr sz="751" b="0" i="0">
                <a:latin typeface="Gill Sans MT Std Light"/>
                <a:cs typeface="Gill Sans MT Std Light"/>
              </a:defRPr>
            </a:lvl4pPr>
            <a:lvl5pPr>
              <a:defRPr sz="751" b="0" i="0"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0" y="224494"/>
            <a:ext cx="6139013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1801" b="0" i="0" cap="none" baseline="0">
                <a:solidFill>
                  <a:schemeClr val="tx1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280757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-14090" y="-5414"/>
            <a:ext cx="3443091" cy="5161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Gill Sans MT Std Light"/>
                <a:cs typeface="Gill Sans MT Std Light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39188" y="2216172"/>
            <a:ext cx="2999184" cy="476735"/>
          </a:xfrm>
          <a:prstGeom prst="rect">
            <a:avLst/>
          </a:prstGeom>
        </p:spPr>
        <p:txBody>
          <a:bodyPr vert="horz" lIns="0" tIns="0" rIns="0" bIns="0" rtlCol="0" anchor="ctr" anchorCtr="1">
            <a:normAutofit/>
          </a:bodyPr>
          <a:lstStyle>
            <a:lvl1pPr algn="ctr">
              <a:defRPr sz="2700" b="0" i="0" cap="none">
                <a:latin typeface="Gill Sans MT Std Light"/>
                <a:cs typeface="Gill Sans MT Std Light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5493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972" y="445307"/>
            <a:ext cx="5851922" cy="6953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5001817"/>
            <a:ext cx="1600200" cy="13454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226177E-74C0-4DE3-8F6C-C7D4C4E06152}" type="datetime3">
              <a:rPr lang="en-GB" altLang="en-US">
                <a:solidFill>
                  <a:srgbClr val="141313"/>
                </a:solidFill>
              </a:rPr>
              <a:pPr>
                <a:defRPr/>
              </a:pPr>
              <a:t>3 September, 2016</a:t>
            </a:fld>
            <a:endParaRPr lang="en-GB" altLang="en-US" dirty="0">
              <a:solidFill>
                <a:srgbClr val="14131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5001817"/>
            <a:ext cx="2171700" cy="13454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141313"/>
                </a:solidFill>
              </a:rPr>
              <a:t>Strictly Confidential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5001817"/>
            <a:ext cx="1600200" cy="13454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099DD65-1E08-492E-83ED-03B63B02BE7D}" type="slidenum">
              <a:rPr lang="en-GB" altLang="en-US">
                <a:solidFill>
                  <a:srgbClr val="141313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1413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660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972" y="445307"/>
            <a:ext cx="5851922" cy="6953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67" y="1254926"/>
            <a:ext cx="2868215" cy="3095625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1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5676" y="1254926"/>
            <a:ext cx="2869406" cy="3095625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1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5001817"/>
            <a:ext cx="1600200" cy="13454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E354A-2FE1-4AF2-B697-958714F61BC6}" type="datetime3">
              <a:rPr lang="en-GB" altLang="en-US">
                <a:solidFill>
                  <a:srgbClr val="141313"/>
                </a:solidFill>
              </a:rPr>
              <a:pPr>
                <a:defRPr/>
              </a:pPr>
              <a:t>3 September, 2016</a:t>
            </a:fld>
            <a:endParaRPr lang="en-GB" altLang="en-US">
              <a:solidFill>
                <a:srgbClr val="141313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5001817"/>
            <a:ext cx="2171700" cy="13454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141313"/>
                </a:solidFill>
              </a:rPr>
              <a:t>Strictly Confidential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5001817"/>
            <a:ext cx="1600200" cy="13454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97C21-5300-4A92-9B64-BEA0E37A1BA9}" type="slidenum">
              <a:rPr lang="en-GB" altLang="en-US">
                <a:solidFill>
                  <a:srgbClr val="141313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1413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857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61801" y="1144777"/>
            <a:ext cx="6197354" cy="3498673"/>
          </a:xfrm>
          <a:prstGeom prst="rect">
            <a:avLst/>
          </a:prstGeom>
        </p:spPr>
        <p:txBody>
          <a:bodyPr vert="horz" wrap="square" lIns="0" tIns="0" rIns="0" bIns="0"/>
          <a:lstStyle>
            <a:lvl1pPr marL="134535" indent="-13453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Franklin Gothic Book" panose="020B0503020102020204" pitchFamily="34" charset="0"/>
              <a:buChar char="-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2pPr>
            <a:lvl3pPr marL="402410" indent="-13334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3pPr>
            <a:lvl4pPr marL="536945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4pPr>
            <a:lvl5pPr marL="671479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1" y="224494"/>
            <a:ext cx="6197354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lang="en-US" sz="1801" b="0" i="0" kern="1200" cap="none" baseline="0" dirty="0" smtClean="0">
                <a:solidFill>
                  <a:schemeClr val="tx1"/>
                </a:solidFill>
                <a:latin typeface="Gill Sans MT Std Light"/>
                <a:ea typeface="+mn-ea"/>
                <a:cs typeface="Gill Sans MT Std Light"/>
              </a:defRPr>
            </a:lvl1pPr>
          </a:lstStyle>
          <a:p>
            <a:pPr marL="0" lvl="0" indent="0" algn="l" defTabSz="342882" rtl="0" eaLnBrk="1" latinLnBrk="0" hangingPunct="1">
              <a:spcBef>
                <a:spcPts val="0"/>
              </a:spcBef>
              <a:buFont typeface="Arial"/>
              <a:buNone/>
            </a:pPr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074746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63541" y="1144765"/>
            <a:ext cx="2995612" cy="3498674"/>
          </a:xfrm>
          <a:prstGeom prst="rect">
            <a:avLst/>
          </a:prstGeom>
        </p:spPr>
        <p:txBody>
          <a:bodyPr vert="horz" wrap="square" lIns="0" tIns="0" rIns="0" bIns="0"/>
          <a:lstStyle>
            <a:lvl1pPr marL="134535" indent="-13453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Franklin Gothic Book" panose="020B0503020102020204" pitchFamily="34" charset="0"/>
              <a:buChar char="-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2pPr>
            <a:lvl3pPr marL="402410" indent="-13334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3pPr>
            <a:lvl4pPr marL="536945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4pPr>
            <a:lvl5pPr marL="671479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61800" y="1138372"/>
            <a:ext cx="2933850" cy="350506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1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tabLst/>
              <a:defRPr sz="1051"/>
            </a:lvl2pPr>
            <a:lvl3pPr marL="397650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3pPr>
            <a:lvl4pPr marL="530992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4pPr>
            <a:lvl5pPr marL="665526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825"/>
            </a:lvl5pPr>
            <a:lvl6pPr marL="536945" indent="0">
              <a:buFont typeface="Arial" panose="020B0604020202020204" pitchFamily="34" charset="0"/>
              <a:buNone/>
              <a:defRPr sz="825"/>
            </a:lvl6pPr>
          </a:lstStyle>
          <a:p>
            <a:pPr lvl="0"/>
            <a:endParaRPr lang="en-US" dirty="0" smtClean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1" y="224494"/>
            <a:ext cx="6197354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1801" b="0" i="0" cap="none" baseline="0">
                <a:solidFill>
                  <a:schemeClr val="tx1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5681504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pos="2075" userDrawn="1">
          <p15:clr>
            <a:srgbClr val="FBAE40"/>
          </p15:clr>
        </p15:guide>
        <p15:guide id="4" pos="2245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74108" y="3022600"/>
            <a:ext cx="2926706" cy="180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452"/>
              </a:spcAft>
              <a:buFont typeface="Arial" panose="020B0604020202020204" pitchFamily="34" charset="0"/>
              <a:buNone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tabLst/>
              <a:defRPr sz="1051"/>
            </a:lvl2pPr>
            <a:lvl3pPr marL="397650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3pPr>
            <a:lvl4pPr marL="530992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4pPr>
            <a:lvl5pPr marL="665526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825"/>
            </a:lvl5pPr>
            <a:lvl6pPr marL="536945" indent="0">
              <a:buFont typeface="Arial" panose="020B0604020202020204" pitchFamily="34" charset="0"/>
              <a:buNone/>
              <a:defRPr sz="825"/>
            </a:lvl6pPr>
          </a:lstStyle>
          <a:p>
            <a:pPr lvl="0"/>
            <a:endParaRPr lang="en-US" dirty="0" smtClean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74108" y="1069750"/>
            <a:ext cx="2926706" cy="180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452"/>
              </a:spcAft>
              <a:buFont typeface="Arial" panose="020B0604020202020204" pitchFamily="34" charset="0"/>
              <a:buNone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tabLst/>
              <a:defRPr sz="1051"/>
            </a:lvl2pPr>
            <a:lvl3pPr marL="397650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3pPr>
            <a:lvl4pPr marL="530992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4pPr>
            <a:lvl5pPr marL="665526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825"/>
            </a:lvl5pPr>
            <a:lvl6pPr marL="536945" indent="0">
              <a:buFont typeface="Arial" panose="020B0604020202020204" pitchFamily="34" charset="0"/>
              <a:buNone/>
              <a:defRPr sz="825"/>
            </a:lvl6pPr>
          </a:lstStyle>
          <a:p>
            <a:pPr lvl="0"/>
            <a:endParaRPr lang="en-US" dirty="0" smtClean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61801" y="3022600"/>
            <a:ext cx="2926706" cy="180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452"/>
              </a:spcAft>
              <a:buFont typeface="Arial" panose="020B0604020202020204" pitchFamily="34" charset="0"/>
              <a:buNone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tabLst/>
              <a:defRPr sz="1051"/>
            </a:lvl2pPr>
            <a:lvl3pPr marL="397650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3pPr>
            <a:lvl4pPr marL="530992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4pPr>
            <a:lvl5pPr marL="665526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825"/>
            </a:lvl5pPr>
            <a:lvl6pPr marL="536945" indent="0">
              <a:buFont typeface="Arial" panose="020B0604020202020204" pitchFamily="34" charset="0"/>
              <a:buNone/>
              <a:defRPr sz="825"/>
            </a:lvl6pPr>
          </a:lstStyle>
          <a:p>
            <a:pPr lvl="0"/>
            <a:endParaRPr lang="en-US" dirty="0" smtClean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61801" y="1073150"/>
            <a:ext cx="2926706" cy="180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452"/>
              </a:spcAft>
              <a:buFont typeface="Arial" panose="020B0604020202020204" pitchFamily="34" charset="0"/>
              <a:buNone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tabLst/>
              <a:defRPr sz="1051"/>
            </a:lvl2pPr>
            <a:lvl3pPr marL="397650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3pPr>
            <a:lvl4pPr marL="530992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4pPr>
            <a:lvl5pPr marL="665526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825"/>
            </a:lvl5pPr>
            <a:lvl6pPr marL="536945" indent="0">
              <a:buFont typeface="Arial" panose="020B0604020202020204" pitchFamily="34" charset="0"/>
              <a:buNone/>
              <a:defRPr sz="825"/>
            </a:lvl6pPr>
          </a:lstStyle>
          <a:p>
            <a:pPr lvl="0"/>
            <a:endParaRPr lang="en-US" dirty="0" smtClean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0" y="224494"/>
            <a:ext cx="6139013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1801" b="0" i="0" cap="none" baseline="0">
                <a:solidFill>
                  <a:schemeClr val="tx1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391254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1" y="224494"/>
            <a:ext cx="6197354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1801" b="0" i="0" cap="none" baseline="0">
                <a:solidFill>
                  <a:schemeClr val="tx1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821326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364729" y="1187449"/>
            <a:ext cx="6189662" cy="3603625"/>
          </a:xfrm>
          <a:prstGeom prst="rect">
            <a:avLst/>
          </a:prstGeom>
        </p:spPr>
        <p:txBody>
          <a:bodyPr/>
          <a:lstStyle>
            <a:lvl1pPr marL="0" indent="0" algn="l" defTabSz="342882" rtl="0" eaLnBrk="1" latinLnBrk="0" hangingPunct="1">
              <a:spcBef>
                <a:spcPts val="0"/>
              </a:spcBef>
              <a:spcAft>
                <a:spcPts val="225"/>
              </a:spcAft>
              <a:buNone/>
              <a:defRPr lang="en-US" sz="1200" b="0" i="0" kern="1200" baseline="0" dirty="0" smtClean="0">
                <a:solidFill>
                  <a:srgbClr val="8C8686"/>
                </a:solidFill>
                <a:latin typeface="Gill Sans MT Std Light"/>
                <a:ea typeface="+mn-ea"/>
                <a:cs typeface="Gill Sans MT Std Light"/>
              </a:defRPr>
            </a:lvl1pPr>
            <a:lvl2pPr marL="267879" indent="-132154" algn="l" defTabSz="342882" rtl="0" eaLnBrk="1" latinLnBrk="0" hangingPunct="1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lang="en-US" sz="1051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2pPr>
            <a:lvl3pPr marL="403603" indent="-135725" algn="l" defTabSz="342882" rtl="0" eaLnBrk="1" latinLnBrk="0" hangingPunct="1">
              <a:spcBef>
                <a:spcPts val="0"/>
              </a:spcBef>
              <a:spcAft>
                <a:spcPts val="225"/>
              </a:spcAft>
              <a:defRPr lang="en-US" sz="90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3pPr>
            <a:lvl4pPr marL="540517" indent="-136915" algn="l" defTabSz="342882" rtl="0" eaLnBrk="1" latinLnBrk="0" hangingPunct="1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lang="en-US" sz="90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4pPr>
            <a:lvl5pPr marL="671479" indent="-130962" algn="l" defTabSz="342882" rtl="0" eaLnBrk="1" latinLnBrk="0" hangingPunct="1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US" sz="825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1" y="224494"/>
            <a:ext cx="6197354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1801" b="0" i="0" cap="none" baseline="0"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725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/>
          <a:lstStyle/>
          <a:p>
            <a:fld id="{8D767D7F-827D-48BC-A5AB-57C842C66734}" type="datetimeFigureOut">
              <a:rPr lang="en-US" smtClean="0"/>
              <a:t>03/09/2016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/>
          <a:lstStyle/>
          <a:p>
            <a:fld id="{0BDC4950-5254-4C4D-8348-8EA01C163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544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565928" y="1212857"/>
            <a:ext cx="2939653" cy="3578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endParaRPr lang="en-GB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61806" y="1144777"/>
            <a:ext cx="2938613" cy="3498673"/>
          </a:xfrm>
          <a:prstGeom prst="rect">
            <a:avLst/>
          </a:prstGeom>
        </p:spPr>
        <p:txBody>
          <a:bodyPr vert="horz" wrap="square" lIns="0" tIns="0" rIns="0" bIns="0"/>
          <a:lstStyle>
            <a:lvl1pPr marL="134535" indent="-13453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Franklin Gothic Book" panose="020B0503020102020204" pitchFamily="34" charset="0"/>
              <a:buChar char="-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2pPr>
            <a:lvl3pPr marL="402410" indent="-13334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3pPr>
            <a:lvl4pPr marL="536945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4pPr>
            <a:lvl5pPr marL="671479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0" y="224494"/>
            <a:ext cx="6143774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lang="en-US" sz="1801" b="0" i="0" kern="1200" cap="none" baseline="0" dirty="0" smtClean="0">
                <a:solidFill>
                  <a:schemeClr val="tx1"/>
                </a:solidFill>
                <a:latin typeface="Gill Sans MT Std Light"/>
                <a:ea typeface="+mn-ea"/>
                <a:cs typeface="Gill Sans MT Std Light"/>
              </a:defRPr>
            </a:lvl1pPr>
          </a:lstStyle>
          <a:p>
            <a:pPr marL="0" lvl="0" indent="0" algn="l" defTabSz="342882" rtl="0" eaLnBrk="1" latinLnBrk="0" hangingPunct="1">
              <a:spcBef>
                <a:spcPts val="0"/>
              </a:spcBef>
              <a:buFont typeface="Arial"/>
              <a:buNone/>
            </a:pPr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7691717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61801" y="1187450"/>
            <a:ext cx="2936366" cy="3455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endParaRPr lang="en-GB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1" y="224494"/>
            <a:ext cx="6197354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lang="en-US" sz="1801" b="0" i="0" kern="1200" cap="none" baseline="0" dirty="0" smtClean="0">
                <a:solidFill>
                  <a:schemeClr val="tx1"/>
                </a:solidFill>
                <a:latin typeface="Gill Sans MT Std Light"/>
                <a:ea typeface="+mn-ea"/>
                <a:cs typeface="Gill Sans MT Std Light"/>
              </a:defRPr>
            </a:lvl1pPr>
          </a:lstStyle>
          <a:p>
            <a:pPr marL="0" lvl="0" indent="0" algn="l" defTabSz="342882" rtl="0" eaLnBrk="1" latinLnBrk="0" hangingPunct="1">
              <a:spcBef>
                <a:spcPts val="0"/>
              </a:spcBef>
              <a:buFont typeface="Arial"/>
              <a:buNone/>
            </a:pPr>
            <a:r>
              <a:rPr lang="en-US" dirty="0" smtClean="0"/>
              <a:t>Slide title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568281" y="1144777"/>
            <a:ext cx="2990879" cy="3498673"/>
          </a:xfrm>
          <a:prstGeom prst="rect">
            <a:avLst/>
          </a:prstGeom>
        </p:spPr>
        <p:txBody>
          <a:bodyPr vert="horz" wrap="square" lIns="0" tIns="0" rIns="0" bIns="0"/>
          <a:lstStyle>
            <a:lvl1pPr marL="134535" indent="-13453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Franklin Gothic Book" panose="020B0503020102020204" pitchFamily="34" charset="0"/>
              <a:buChar char="-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2pPr>
            <a:lvl3pPr marL="402410" indent="-13334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3pPr>
            <a:lvl4pPr marL="536945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4pPr>
            <a:lvl5pPr marL="671479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788645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4357" y="1187449"/>
            <a:ext cx="2970000" cy="25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Placeholder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378" y="1187449"/>
            <a:ext cx="2970000" cy="25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Placeholder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584357" y="3887799"/>
            <a:ext cx="2970000" cy="72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452"/>
              </a:spcAft>
              <a:buNone/>
              <a:defRPr sz="1051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58378" y="3887799"/>
            <a:ext cx="2970000" cy="72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452"/>
              </a:spcAft>
              <a:buNone/>
              <a:defRPr sz="1051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1" y="224494"/>
            <a:ext cx="6197354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lang="en-US" sz="1801" b="0" i="0" kern="1200" cap="none" baseline="0" dirty="0" smtClean="0">
                <a:solidFill>
                  <a:schemeClr val="tx1"/>
                </a:solidFill>
                <a:latin typeface="Gill Sans MT Std Light"/>
                <a:ea typeface="+mn-ea"/>
                <a:cs typeface="Gill Sans MT Std Light"/>
              </a:defRPr>
            </a:lvl1pPr>
          </a:lstStyle>
          <a:p>
            <a:pPr marL="0" lvl="0" indent="0" algn="l" defTabSz="342882" rtl="0" eaLnBrk="1" latinLnBrk="0" hangingPunct="1">
              <a:spcBef>
                <a:spcPts val="0"/>
              </a:spcBef>
              <a:buFont typeface="Arial"/>
              <a:buNone/>
            </a:pPr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762527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images+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70822" y="1150938"/>
            <a:ext cx="1829991" cy="3084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512814" y="1150938"/>
            <a:ext cx="1829991" cy="3084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1952" y="1150938"/>
            <a:ext cx="1829991" cy="3084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670822" y="4310076"/>
            <a:ext cx="1829991" cy="3397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1" b="0" i="0">
                <a:latin typeface="Gill Sans MT Std Medium"/>
                <a:cs typeface="Gill Sans MT Std Medium"/>
              </a:defRPr>
            </a:lvl1pPr>
            <a:lvl2pPr>
              <a:defRPr sz="751" b="0" i="0">
                <a:latin typeface="Gill Sans MT Std Light"/>
                <a:cs typeface="Gill Sans MT Std Light"/>
              </a:defRPr>
            </a:lvl2pPr>
            <a:lvl3pPr>
              <a:defRPr sz="751" b="0" i="0">
                <a:latin typeface="Gill Sans MT Std Light"/>
                <a:cs typeface="Gill Sans MT Std Light"/>
              </a:defRPr>
            </a:lvl3pPr>
            <a:lvl4pPr>
              <a:defRPr sz="751" b="0" i="0">
                <a:latin typeface="Gill Sans MT Std Light"/>
                <a:cs typeface="Gill Sans MT Std Light"/>
              </a:defRPr>
            </a:lvl4pPr>
            <a:lvl5pPr>
              <a:defRPr sz="751" b="0" i="0"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2814" y="4310076"/>
            <a:ext cx="1829991" cy="3397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1" b="0" i="0">
                <a:latin typeface="Gill Sans MT Std Medium"/>
                <a:cs typeface="Gill Sans MT Std Medium"/>
              </a:defRPr>
            </a:lvl1pPr>
            <a:lvl2pPr>
              <a:defRPr sz="751" b="0" i="0">
                <a:latin typeface="Gill Sans MT Std Light"/>
                <a:cs typeface="Gill Sans MT Std Light"/>
              </a:defRPr>
            </a:lvl2pPr>
            <a:lvl3pPr>
              <a:defRPr sz="751" b="0" i="0">
                <a:latin typeface="Gill Sans MT Std Light"/>
                <a:cs typeface="Gill Sans MT Std Light"/>
              </a:defRPr>
            </a:lvl3pPr>
            <a:lvl4pPr>
              <a:defRPr sz="751" b="0" i="0">
                <a:latin typeface="Gill Sans MT Std Light"/>
                <a:cs typeface="Gill Sans MT Std Light"/>
              </a:defRPr>
            </a:lvl4pPr>
            <a:lvl5pPr>
              <a:defRPr sz="751" b="0" i="0"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61952" y="4310076"/>
            <a:ext cx="1829991" cy="3397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1" b="0" i="0">
                <a:latin typeface="Gill Sans MT Std Medium"/>
                <a:cs typeface="Gill Sans MT Std Medium"/>
              </a:defRPr>
            </a:lvl1pPr>
            <a:lvl2pPr>
              <a:defRPr sz="751" b="0" i="0">
                <a:latin typeface="Gill Sans MT Std Light"/>
                <a:cs typeface="Gill Sans MT Std Light"/>
              </a:defRPr>
            </a:lvl2pPr>
            <a:lvl3pPr>
              <a:defRPr sz="751" b="0" i="0">
                <a:latin typeface="Gill Sans MT Std Light"/>
                <a:cs typeface="Gill Sans MT Std Light"/>
              </a:defRPr>
            </a:lvl3pPr>
            <a:lvl4pPr>
              <a:defRPr sz="751" b="0" i="0">
                <a:latin typeface="Gill Sans MT Std Light"/>
                <a:cs typeface="Gill Sans MT Std Light"/>
              </a:defRPr>
            </a:lvl4pPr>
            <a:lvl5pPr>
              <a:defRPr sz="751" b="0" i="0"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0" y="224494"/>
            <a:ext cx="6139013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1801" b="0" i="0" cap="none" baseline="0">
                <a:solidFill>
                  <a:schemeClr val="tx1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2777581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s+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94583" y="1215522"/>
            <a:ext cx="2806230" cy="26215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1950" y="1215522"/>
            <a:ext cx="2806230" cy="26215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694583" y="3888583"/>
            <a:ext cx="2806230" cy="3397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1" b="0" i="0">
                <a:latin typeface="Gill Sans MT Std Medium"/>
                <a:cs typeface="Gill Sans MT Std Medium"/>
              </a:defRPr>
            </a:lvl1pPr>
            <a:lvl2pPr>
              <a:defRPr sz="751" b="0" i="0">
                <a:latin typeface="Gill Sans MT Std Light"/>
                <a:cs typeface="Gill Sans MT Std Light"/>
              </a:defRPr>
            </a:lvl2pPr>
            <a:lvl3pPr>
              <a:defRPr sz="751" b="0" i="0">
                <a:latin typeface="Gill Sans MT Std Light"/>
                <a:cs typeface="Gill Sans MT Std Light"/>
              </a:defRPr>
            </a:lvl3pPr>
            <a:lvl4pPr>
              <a:defRPr sz="751" b="0" i="0">
                <a:latin typeface="Gill Sans MT Std Light"/>
                <a:cs typeface="Gill Sans MT Std Light"/>
              </a:defRPr>
            </a:lvl4pPr>
            <a:lvl5pPr>
              <a:defRPr sz="751" b="0" i="0"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61800" y="3888583"/>
            <a:ext cx="2806380" cy="3397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1" b="0" i="0">
                <a:latin typeface="Gill Sans MT Std Medium"/>
                <a:cs typeface="Gill Sans MT Std Medium"/>
              </a:defRPr>
            </a:lvl1pPr>
            <a:lvl2pPr>
              <a:defRPr sz="751" b="0" i="0">
                <a:latin typeface="Gill Sans MT Std Light"/>
                <a:cs typeface="Gill Sans MT Std Light"/>
              </a:defRPr>
            </a:lvl2pPr>
            <a:lvl3pPr>
              <a:defRPr sz="751" b="0" i="0">
                <a:latin typeface="Gill Sans MT Std Light"/>
                <a:cs typeface="Gill Sans MT Std Light"/>
              </a:defRPr>
            </a:lvl3pPr>
            <a:lvl4pPr>
              <a:defRPr sz="751" b="0" i="0">
                <a:latin typeface="Gill Sans MT Std Light"/>
                <a:cs typeface="Gill Sans MT Std Light"/>
              </a:defRPr>
            </a:lvl4pPr>
            <a:lvl5pPr>
              <a:defRPr sz="751" b="0" i="0"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0" y="224494"/>
            <a:ext cx="6139013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1801" b="0" i="0" cap="none" baseline="0">
                <a:solidFill>
                  <a:schemeClr val="tx1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337279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-14090" y="-5414"/>
            <a:ext cx="3443091" cy="5161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Gill Sans MT Std Light"/>
                <a:cs typeface="Gill Sans MT Std Light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39188" y="2216172"/>
            <a:ext cx="2999184" cy="476735"/>
          </a:xfrm>
          <a:prstGeom prst="rect">
            <a:avLst/>
          </a:prstGeom>
        </p:spPr>
        <p:txBody>
          <a:bodyPr vert="horz" lIns="0" tIns="0" rIns="0" bIns="0" rtlCol="0" anchor="ctr" anchorCtr="1">
            <a:normAutofit/>
          </a:bodyPr>
          <a:lstStyle>
            <a:lvl1pPr algn="ctr">
              <a:defRPr sz="2700" b="0" i="0" cap="none">
                <a:latin typeface="Gill Sans MT Std Light"/>
                <a:cs typeface="Gill Sans MT Std Light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1029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972" y="445307"/>
            <a:ext cx="5851922" cy="6953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5001817"/>
            <a:ext cx="1600200" cy="13454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226177E-74C0-4DE3-8F6C-C7D4C4E06152}" type="datetime3">
              <a:rPr lang="en-GB" altLang="en-US">
                <a:solidFill>
                  <a:srgbClr val="141313"/>
                </a:solidFill>
              </a:rPr>
              <a:pPr>
                <a:defRPr/>
              </a:pPr>
              <a:t>3 September, 2016</a:t>
            </a:fld>
            <a:endParaRPr lang="en-GB" altLang="en-US" dirty="0">
              <a:solidFill>
                <a:srgbClr val="14131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5001817"/>
            <a:ext cx="2171700" cy="13454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141313"/>
                </a:solidFill>
              </a:rPr>
              <a:t>Strictly Confidential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5001817"/>
            <a:ext cx="1600200" cy="13454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099DD65-1E08-492E-83ED-03B63B02BE7D}" type="slidenum">
              <a:rPr lang="en-GB" altLang="en-US">
                <a:solidFill>
                  <a:srgbClr val="141313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1413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517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972" y="445307"/>
            <a:ext cx="5851922" cy="6953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67" y="1254926"/>
            <a:ext cx="2868215" cy="3095625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1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5676" y="1254926"/>
            <a:ext cx="2869406" cy="3095625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1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5001817"/>
            <a:ext cx="1600200" cy="13454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E354A-2FE1-4AF2-B697-958714F61BC6}" type="datetime3">
              <a:rPr lang="en-GB" altLang="en-US">
                <a:solidFill>
                  <a:srgbClr val="141313"/>
                </a:solidFill>
              </a:rPr>
              <a:pPr>
                <a:defRPr/>
              </a:pPr>
              <a:t>3 September, 2016</a:t>
            </a:fld>
            <a:endParaRPr lang="en-GB" altLang="en-US">
              <a:solidFill>
                <a:srgbClr val="141313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5001817"/>
            <a:ext cx="2171700" cy="13454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141313"/>
                </a:solidFill>
              </a:rPr>
              <a:t>Strictly Confidential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5001817"/>
            <a:ext cx="1600200" cy="13454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97C21-5300-4A92-9B64-BEA0E37A1BA9}" type="slidenum">
              <a:rPr lang="en-GB" altLang="en-US">
                <a:solidFill>
                  <a:srgbClr val="141313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1413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7417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gray">
          <a:xfrm>
            <a:off x="69056" y="57163"/>
            <a:ext cx="6715125" cy="5014913"/>
          </a:xfrm>
          <a:prstGeom prst="rect">
            <a:avLst/>
          </a:prstGeom>
          <a:solidFill>
            <a:srgbClr val="E9E7E0"/>
          </a:solidFill>
          <a:ln w="1905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500">
                <a:solidFill>
                  <a:schemeClr val="tx1"/>
                </a:solidFill>
                <a:latin typeface="Dutch801 Rm TL" panose="02020503060505020304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utch801 Rm TL" panose="02020503060505020304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utch801 Rm TL" panose="02020503060505020304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utch801 Rm TL" panose="02020503060505020304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utch801 Rm TL" panose="0202050306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utch801 Rm TL" panose="0202050306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utch801 Rm TL" panose="0202050306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utch801 Rm TL" panose="0202050306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utch801 Rm TL" panose="02020503060505020304" pitchFamily="18" charset="0"/>
              </a:defRPr>
            </a:lvl9pPr>
          </a:lstStyle>
          <a:p>
            <a:pPr defTabSz="51432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7" smtClean="0">
              <a:solidFill>
                <a:srgbClr val="141414"/>
              </a:solidFill>
            </a:endParaRPr>
          </a:p>
        </p:txBody>
      </p:sp>
      <p:pic>
        <p:nvPicPr>
          <p:cNvPr id="5" name="Picture 7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510" y="3350419"/>
            <a:ext cx="1741884" cy="60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0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11971" y="1362087"/>
            <a:ext cx="5855494" cy="64412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1972" y="445294"/>
            <a:ext cx="5851922" cy="6965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5000638"/>
            <a:ext cx="1600200" cy="13454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F26AB-7A43-44AE-8B00-7D2BAB108183}" type="datetime3">
              <a:rPr lang="en-GB" altLang="en-US">
                <a:solidFill>
                  <a:srgbClr val="141414"/>
                </a:solidFill>
              </a:rPr>
              <a:pPr>
                <a:defRPr/>
              </a:pPr>
              <a:t>3 September, 2016</a:t>
            </a:fld>
            <a:endParaRPr lang="en-GB" altLang="en-US">
              <a:solidFill>
                <a:srgbClr val="141414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5000638"/>
            <a:ext cx="2171700" cy="13454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141414"/>
                </a:solidFill>
              </a:rPr>
              <a:t>Strictly Confidential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5000638"/>
            <a:ext cx="1600200" cy="13454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05CDB-9241-4E20-A235-687A4973E42C}" type="slidenum">
              <a:rPr lang="en-GB" altLang="en-US">
                <a:solidFill>
                  <a:srgbClr val="141414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1414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555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4C06D-08AD-414B-8ED6-5D77939F0E6D}" type="datetime3">
              <a:rPr lang="en-GB" altLang="en-US">
                <a:solidFill>
                  <a:srgbClr val="141414"/>
                </a:solidFill>
              </a:rPr>
              <a:pPr>
                <a:defRPr/>
              </a:pPr>
              <a:t>3 September, 2016</a:t>
            </a:fld>
            <a:endParaRPr lang="en-GB" altLang="en-US">
              <a:solidFill>
                <a:srgbClr val="141414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141414"/>
                </a:solidFill>
              </a:rPr>
              <a:t>Strictly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2052C-85DD-47AA-A7E4-3638A263C3C1}" type="slidenum">
              <a:rPr lang="en-GB" altLang="en-US">
                <a:solidFill>
                  <a:srgbClr val="141414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1414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7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61801" y="1144777"/>
            <a:ext cx="6197354" cy="3498673"/>
          </a:xfrm>
          <a:prstGeom prst="rect">
            <a:avLst/>
          </a:prstGeom>
        </p:spPr>
        <p:txBody>
          <a:bodyPr vert="horz" wrap="square" lIns="0" tIns="0" rIns="0" bIns="0"/>
          <a:lstStyle>
            <a:lvl1pPr marL="134535" indent="-13453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Franklin Gothic Book" panose="020B0503020102020204" pitchFamily="34" charset="0"/>
              <a:buChar char="-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2pPr>
            <a:lvl3pPr marL="402410" indent="-13334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3pPr>
            <a:lvl4pPr marL="536945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4pPr>
            <a:lvl5pPr marL="671479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1" y="224494"/>
            <a:ext cx="6197354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lang="en-US" sz="1801" b="0" i="0" kern="1200" cap="none" baseline="0" dirty="0" smtClean="0">
                <a:solidFill>
                  <a:schemeClr val="tx1"/>
                </a:solidFill>
                <a:latin typeface="Gill Sans MT Std Light"/>
                <a:ea typeface="+mn-ea"/>
                <a:cs typeface="Gill Sans MT Std Light"/>
              </a:defRPr>
            </a:lvl1pPr>
          </a:lstStyle>
          <a:p>
            <a:pPr marL="0" lvl="0" indent="0" algn="l" defTabSz="342882" rtl="0" eaLnBrk="1" latinLnBrk="0" hangingPunct="1">
              <a:spcBef>
                <a:spcPts val="0"/>
              </a:spcBef>
              <a:buFont typeface="Arial"/>
              <a:buNone/>
            </a:pPr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1592651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2251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63" indent="0">
              <a:buNone/>
              <a:defRPr sz="1013"/>
            </a:lvl2pPr>
            <a:lvl3pPr marL="514324" indent="0">
              <a:buNone/>
              <a:defRPr sz="900"/>
            </a:lvl3pPr>
            <a:lvl4pPr marL="771487" indent="0">
              <a:buNone/>
              <a:defRPr sz="788"/>
            </a:lvl4pPr>
            <a:lvl5pPr marL="1028649" indent="0">
              <a:buNone/>
              <a:defRPr sz="788"/>
            </a:lvl5pPr>
            <a:lvl6pPr marL="1285812" indent="0">
              <a:buNone/>
              <a:defRPr sz="788"/>
            </a:lvl6pPr>
            <a:lvl7pPr marL="1542973" indent="0">
              <a:buNone/>
              <a:defRPr sz="788"/>
            </a:lvl7pPr>
            <a:lvl8pPr marL="1800136" indent="0">
              <a:buNone/>
              <a:defRPr sz="788"/>
            </a:lvl8pPr>
            <a:lvl9pPr marL="2057298" indent="0">
              <a:buNone/>
              <a:defRPr sz="78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40616-1D06-467C-A2D6-907DEFB19B8A}" type="datetime3">
              <a:rPr lang="en-GB" altLang="en-US">
                <a:solidFill>
                  <a:srgbClr val="141414"/>
                </a:solidFill>
              </a:rPr>
              <a:pPr>
                <a:defRPr/>
              </a:pPr>
              <a:t>3 September, 2016</a:t>
            </a:fld>
            <a:endParaRPr lang="en-GB" altLang="en-US">
              <a:solidFill>
                <a:srgbClr val="141414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141414"/>
                </a:solidFill>
              </a:rPr>
              <a:t>Strictly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948AB-B763-4A32-9E16-062C1B430E2F}" type="slidenum">
              <a:rPr lang="en-GB" altLang="en-US">
                <a:solidFill>
                  <a:srgbClr val="141414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1414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215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67" y="1254926"/>
            <a:ext cx="2868215" cy="3095625"/>
          </a:xfrm>
        </p:spPr>
        <p:txBody>
          <a:bodyPr/>
          <a:lstStyle>
            <a:lvl1pPr>
              <a:defRPr sz="1575"/>
            </a:lvl1pPr>
            <a:lvl2pPr>
              <a:defRPr sz="1351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5676" y="1254926"/>
            <a:ext cx="2869406" cy="3095625"/>
          </a:xfrm>
        </p:spPr>
        <p:txBody>
          <a:bodyPr/>
          <a:lstStyle>
            <a:lvl1pPr>
              <a:defRPr sz="1575"/>
            </a:lvl1pPr>
            <a:lvl2pPr>
              <a:defRPr sz="1351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E354A-2FE1-4AF2-B697-958714F61BC6}" type="datetime3">
              <a:rPr lang="en-GB" altLang="en-US">
                <a:solidFill>
                  <a:srgbClr val="141414"/>
                </a:solidFill>
              </a:rPr>
              <a:pPr>
                <a:defRPr/>
              </a:pPr>
              <a:t>3 September, 2016</a:t>
            </a:fld>
            <a:endParaRPr lang="en-GB" altLang="en-US">
              <a:solidFill>
                <a:srgbClr val="141414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141414"/>
                </a:solidFill>
              </a:rPr>
              <a:t>Strictly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97C21-5300-4A92-9B64-BEA0E37A1BA9}" type="slidenum">
              <a:rPr lang="en-GB" altLang="en-US">
                <a:solidFill>
                  <a:srgbClr val="141414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1414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1177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1151335"/>
            <a:ext cx="3030141" cy="479822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163" indent="0">
              <a:buNone/>
              <a:defRPr sz="1125" b="1"/>
            </a:lvl2pPr>
            <a:lvl3pPr marL="514324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2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6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1631156"/>
            <a:ext cx="3030141" cy="2963466"/>
          </a:xfrm>
        </p:spPr>
        <p:txBody>
          <a:bodyPr/>
          <a:lstStyle>
            <a:lvl1pPr>
              <a:defRPr sz="1351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6" y="1151335"/>
            <a:ext cx="3031331" cy="479822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163" indent="0">
              <a:buNone/>
              <a:defRPr sz="1125" b="1"/>
            </a:lvl2pPr>
            <a:lvl3pPr marL="514324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2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6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6" y="1631156"/>
            <a:ext cx="3031331" cy="2963466"/>
          </a:xfrm>
        </p:spPr>
        <p:txBody>
          <a:bodyPr/>
          <a:lstStyle>
            <a:lvl1pPr>
              <a:defRPr sz="1351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B94BC-0FDF-4706-A76F-D1BAE5AE9A12}" type="datetime3">
              <a:rPr lang="en-GB" altLang="en-US">
                <a:solidFill>
                  <a:srgbClr val="141414"/>
                </a:solidFill>
              </a:rPr>
              <a:pPr>
                <a:defRPr/>
              </a:pPr>
              <a:t>3 September, 2016</a:t>
            </a:fld>
            <a:endParaRPr lang="en-GB" altLang="en-US">
              <a:solidFill>
                <a:srgbClr val="141414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141414"/>
                </a:solidFill>
              </a:rPr>
              <a:t>Strictly Confidential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ED5E0-BCC6-4FC3-8B1B-693AEF8B8907}" type="slidenum">
              <a:rPr lang="en-GB" altLang="en-US">
                <a:solidFill>
                  <a:srgbClr val="141414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1414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2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8EBFC-712E-451D-AE9C-3030E6FCF9E4}" type="datetime3">
              <a:rPr lang="en-GB" altLang="en-US">
                <a:solidFill>
                  <a:srgbClr val="141414"/>
                </a:solidFill>
              </a:rPr>
              <a:pPr>
                <a:defRPr/>
              </a:pPr>
              <a:t>3 September, 2016</a:t>
            </a:fld>
            <a:endParaRPr lang="en-GB" altLang="en-US">
              <a:solidFill>
                <a:srgbClr val="141414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141414"/>
                </a:solidFill>
              </a:rPr>
              <a:t>Strictly 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28796-7E9F-4898-8A2B-04C5A60534B7}" type="slidenum">
              <a:rPr lang="en-GB" altLang="en-US">
                <a:solidFill>
                  <a:srgbClr val="141414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1414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652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588C5-83D2-40FA-AA78-B1DEC86ACBD0}" type="datetime3">
              <a:rPr lang="en-GB" altLang="en-US">
                <a:solidFill>
                  <a:srgbClr val="141414"/>
                </a:solidFill>
              </a:rPr>
              <a:pPr>
                <a:defRPr/>
              </a:pPr>
              <a:t>3 September, 2016</a:t>
            </a:fld>
            <a:endParaRPr lang="en-GB" altLang="en-US">
              <a:solidFill>
                <a:srgbClr val="141414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141414"/>
                </a:solidFill>
              </a:rPr>
              <a:t>Strictly 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AB80E-1148-4E6E-A7A6-A4CFE733104D}" type="slidenum">
              <a:rPr lang="en-GB" altLang="en-US">
                <a:solidFill>
                  <a:srgbClr val="141414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1414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918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7" y="204787"/>
            <a:ext cx="2256235" cy="871538"/>
          </a:xfrm>
        </p:spPr>
        <p:txBody>
          <a:bodyPr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93" y="204801"/>
            <a:ext cx="3833813" cy="4389835"/>
          </a:xfrm>
        </p:spPr>
        <p:txBody>
          <a:bodyPr/>
          <a:lstStyle>
            <a:lvl1pPr>
              <a:defRPr sz="1801"/>
            </a:lvl1pPr>
            <a:lvl2pPr>
              <a:defRPr sz="1575"/>
            </a:lvl2pPr>
            <a:lvl3pPr>
              <a:defRPr sz="1351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7" y="1076328"/>
            <a:ext cx="2256235" cy="3518297"/>
          </a:xfrm>
        </p:spPr>
        <p:txBody>
          <a:bodyPr/>
          <a:lstStyle>
            <a:lvl1pPr marL="0" indent="0">
              <a:buNone/>
              <a:defRPr sz="788"/>
            </a:lvl1pPr>
            <a:lvl2pPr marL="257163" indent="0">
              <a:buNone/>
              <a:defRPr sz="676"/>
            </a:lvl2pPr>
            <a:lvl3pPr marL="514324" indent="0">
              <a:buNone/>
              <a:defRPr sz="561"/>
            </a:lvl3pPr>
            <a:lvl4pPr marL="771487" indent="0">
              <a:buNone/>
              <a:defRPr sz="507"/>
            </a:lvl4pPr>
            <a:lvl5pPr marL="1028649" indent="0">
              <a:buNone/>
              <a:defRPr sz="507"/>
            </a:lvl5pPr>
            <a:lvl6pPr marL="1285812" indent="0">
              <a:buNone/>
              <a:defRPr sz="507"/>
            </a:lvl6pPr>
            <a:lvl7pPr marL="1542973" indent="0">
              <a:buNone/>
              <a:defRPr sz="507"/>
            </a:lvl7pPr>
            <a:lvl8pPr marL="1800136" indent="0">
              <a:buNone/>
              <a:defRPr sz="507"/>
            </a:lvl8pPr>
            <a:lvl9pPr marL="2057298" indent="0">
              <a:buNone/>
              <a:defRPr sz="5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6BAF7-C6AA-4B9E-A0B9-082061C3F850}" type="datetime3">
              <a:rPr lang="en-GB" altLang="en-US">
                <a:solidFill>
                  <a:srgbClr val="141414"/>
                </a:solidFill>
              </a:rPr>
              <a:pPr>
                <a:defRPr/>
              </a:pPr>
              <a:t>3 September, 2016</a:t>
            </a:fld>
            <a:endParaRPr lang="en-GB" altLang="en-US">
              <a:solidFill>
                <a:srgbClr val="141414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141414"/>
                </a:solidFill>
              </a:rPr>
              <a:t>Strictly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E7456-AD2C-41F7-8F19-477B155B6615}" type="slidenum">
              <a:rPr lang="en-GB" altLang="en-US">
                <a:solidFill>
                  <a:srgbClr val="141414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1414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135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1801"/>
            </a:lvl1pPr>
            <a:lvl2pPr marL="257163" indent="0">
              <a:buNone/>
              <a:defRPr sz="1575"/>
            </a:lvl2pPr>
            <a:lvl3pPr marL="514324" indent="0">
              <a:buNone/>
              <a:defRPr sz="1351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2" indent="0">
              <a:buNone/>
              <a:defRPr sz="1125"/>
            </a:lvl6pPr>
            <a:lvl7pPr marL="1542973" indent="0">
              <a:buNone/>
              <a:defRPr sz="1125"/>
            </a:lvl7pPr>
            <a:lvl8pPr marL="1800136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16"/>
            <a:ext cx="4114800" cy="603647"/>
          </a:xfrm>
        </p:spPr>
        <p:txBody>
          <a:bodyPr/>
          <a:lstStyle>
            <a:lvl1pPr marL="0" indent="0">
              <a:buNone/>
              <a:defRPr sz="788"/>
            </a:lvl1pPr>
            <a:lvl2pPr marL="257163" indent="0">
              <a:buNone/>
              <a:defRPr sz="676"/>
            </a:lvl2pPr>
            <a:lvl3pPr marL="514324" indent="0">
              <a:buNone/>
              <a:defRPr sz="561"/>
            </a:lvl3pPr>
            <a:lvl4pPr marL="771487" indent="0">
              <a:buNone/>
              <a:defRPr sz="507"/>
            </a:lvl4pPr>
            <a:lvl5pPr marL="1028649" indent="0">
              <a:buNone/>
              <a:defRPr sz="507"/>
            </a:lvl5pPr>
            <a:lvl6pPr marL="1285812" indent="0">
              <a:buNone/>
              <a:defRPr sz="507"/>
            </a:lvl6pPr>
            <a:lvl7pPr marL="1542973" indent="0">
              <a:buNone/>
              <a:defRPr sz="507"/>
            </a:lvl7pPr>
            <a:lvl8pPr marL="1800136" indent="0">
              <a:buNone/>
              <a:defRPr sz="507"/>
            </a:lvl8pPr>
            <a:lvl9pPr marL="2057298" indent="0">
              <a:buNone/>
              <a:defRPr sz="5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42140-A79F-4B04-956F-12756BAB98E0}" type="datetime3">
              <a:rPr lang="en-GB" altLang="en-US">
                <a:solidFill>
                  <a:srgbClr val="141414"/>
                </a:solidFill>
              </a:rPr>
              <a:pPr>
                <a:defRPr/>
              </a:pPr>
              <a:t>3 September, 2016</a:t>
            </a:fld>
            <a:endParaRPr lang="en-GB" altLang="en-US">
              <a:solidFill>
                <a:srgbClr val="141414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141414"/>
                </a:solidFill>
              </a:rPr>
              <a:t>Strictly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1826D-0335-45FC-ACBA-FD75D7A304C2}" type="slidenum">
              <a:rPr lang="en-GB" altLang="en-US">
                <a:solidFill>
                  <a:srgbClr val="141414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1414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6510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FEEE5-301F-430F-AE10-26A0D576B433}" type="datetime3">
              <a:rPr lang="en-GB" altLang="en-US">
                <a:solidFill>
                  <a:srgbClr val="141414"/>
                </a:solidFill>
              </a:rPr>
              <a:pPr>
                <a:defRPr/>
              </a:pPr>
              <a:t>3 September, 2016</a:t>
            </a:fld>
            <a:endParaRPr lang="en-GB" altLang="en-US">
              <a:solidFill>
                <a:srgbClr val="141414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141414"/>
                </a:solidFill>
              </a:rPr>
              <a:t>Strictly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4303E-55F9-4472-9155-9EFDC1C6BA3E}" type="slidenum">
              <a:rPr lang="en-GB" altLang="en-US">
                <a:solidFill>
                  <a:srgbClr val="141414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1414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088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1805" y="445294"/>
            <a:ext cx="1463278" cy="3905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976" y="445294"/>
            <a:ext cx="4275535" cy="3905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3BA18-8B3E-4EF0-83C0-58BE612B1E97}" type="datetime3">
              <a:rPr lang="en-GB" altLang="en-US">
                <a:solidFill>
                  <a:srgbClr val="141414"/>
                </a:solidFill>
              </a:rPr>
              <a:pPr>
                <a:defRPr/>
              </a:pPr>
              <a:t>3 September, 2016</a:t>
            </a:fld>
            <a:endParaRPr lang="en-GB" altLang="en-US">
              <a:solidFill>
                <a:srgbClr val="141414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141414"/>
                </a:solidFill>
              </a:rPr>
              <a:t>Strictly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24029-3F32-4EB9-8E2E-9399A8B5DBD3}" type="slidenum">
              <a:rPr lang="en-GB" altLang="en-US">
                <a:solidFill>
                  <a:srgbClr val="141414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1414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193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7D7F-827D-48BC-A5AB-57C842C667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4950-5254-4C4D-8348-8EA01C1638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3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63541" y="1144765"/>
            <a:ext cx="2995612" cy="3498674"/>
          </a:xfrm>
          <a:prstGeom prst="rect">
            <a:avLst/>
          </a:prstGeom>
        </p:spPr>
        <p:txBody>
          <a:bodyPr vert="horz" wrap="square" lIns="0" tIns="0" rIns="0" bIns="0"/>
          <a:lstStyle>
            <a:lvl1pPr marL="134535" indent="-13453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Franklin Gothic Book" panose="020B0503020102020204" pitchFamily="34" charset="0"/>
              <a:buChar char="-"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2pPr>
            <a:lvl3pPr marL="402410" indent="-133345"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3pPr>
            <a:lvl4pPr marL="536945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sz="1051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4pPr>
            <a:lvl5pPr marL="671479" indent="-13453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 b="0" i="0">
                <a:solidFill>
                  <a:srgbClr val="8C8686"/>
                </a:solidFill>
                <a:latin typeface="Gill Sans MT Std Light"/>
                <a:cs typeface="Gill Sans MT Std Light"/>
              </a:defRPr>
            </a:lvl5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61800" y="1138372"/>
            <a:ext cx="2933850" cy="350506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1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tabLst/>
              <a:defRPr sz="1051"/>
            </a:lvl2pPr>
            <a:lvl3pPr marL="397650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3pPr>
            <a:lvl4pPr marL="530992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4pPr>
            <a:lvl5pPr marL="665526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825"/>
            </a:lvl5pPr>
            <a:lvl6pPr marL="536945" indent="0">
              <a:buFont typeface="Arial" panose="020B0604020202020204" pitchFamily="34" charset="0"/>
              <a:buNone/>
              <a:defRPr sz="825"/>
            </a:lvl6pPr>
          </a:lstStyle>
          <a:p>
            <a:pPr lvl="0"/>
            <a:endParaRPr lang="en-US" dirty="0" smtClean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1" y="224494"/>
            <a:ext cx="6197354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1801" b="0" i="0" cap="none" baseline="0">
                <a:solidFill>
                  <a:schemeClr val="tx1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0549195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pos="2075" userDrawn="1">
          <p15:clr>
            <a:srgbClr val="FBAE40"/>
          </p15:clr>
        </p15:guide>
        <p15:guide id="4" pos="2245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7D7F-827D-48BC-A5AB-57C842C667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4950-5254-4C4D-8348-8EA01C1638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508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7D7F-827D-48BC-A5AB-57C842C667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4950-5254-4C4D-8348-8EA01C1638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731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7D7F-827D-48BC-A5AB-57C842C667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4950-5254-4C4D-8348-8EA01C1638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279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7D7F-827D-48BC-A5AB-57C842C667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4950-5254-4C4D-8348-8EA01C1638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275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7D7F-827D-48BC-A5AB-57C842C667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4950-5254-4C4D-8348-8EA01C1638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637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7D7F-827D-48BC-A5AB-57C842C667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4950-5254-4C4D-8348-8EA01C1638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704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7D7F-827D-48BC-A5AB-57C842C667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4950-5254-4C4D-8348-8EA01C1638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805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7D7F-827D-48BC-A5AB-57C842C667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4950-5254-4C4D-8348-8EA01C1638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600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7D7F-827D-48BC-A5AB-57C842C667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4950-5254-4C4D-8348-8EA01C1638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928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7D7F-827D-48BC-A5AB-57C842C667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4950-5254-4C4D-8348-8EA01C1638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10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74108" y="3022600"/>
            <a:ext cx="2926706" cy="180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452"/>
              </a:spcAft>
              <a:buFont typeface="Arial" panose="020B0604020202020204" pitchFamily="34" charset="0"/>
              <a:buNone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tabLst/>
              <a:defRPr sz="1051"/>
            </a:lvl2pPr>
            <a:lvl3pPr marL="397650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3pPr>
            <a:lvl4pPr marL="530992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4pPr>
            <a:lvl5pPr marL="665526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825"/>
            </a:lvl5pPr>
            <a:lvl6pPr marL="536945" indent="0">
              <a:buFont typeface="Arial" panose="020B0604020202020204" pitchFamily="34" charset="0"/>
              <a:buNone/>
              <a:defRPr sz="825"/>
            </a:lvl6pPr>
          </a:lstStyle>
          <a:p>
            <a:pPr lvl="0"/>
            <a:endParaRPr lang="en-US" dirty="0" smtClean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74108" y="1069750"/>
            <a:ext cx="2926706" cy="180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452"/>
              </a:spcAft>
              <a:buFont typeface="Arial" panose="020B0604020202020204" pitchFamily="34" charset="0"/>
              <a:buNone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tabLst/>
              <a:defRPr sz="1051"/>
            </a:lvl2pPr>
            <a:lvl3pPr marL="397650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3pPr>
            <a:lvl4pPr marL="530992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4pPr>
            <a:lvl5pPr marL="665526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825"/>
            </a:lvl5pPr>
            <a:lvl6pPr marL="536945" indent="0">
              <a:buFont typeface="Arial" panose="020B0604020202020204" pitchFamily="34" charset="0"/>
              <a:buNone/>
              <a:defRPr sz="825"/>
            </a:lvl6pPr>
          </a:lstStyle>
          <a:p>
            <a:pPr lvl="0"/>
            <a:endParaRPr lang="en-US" dirty="0" smtClean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61801" y="3022600"/>
            <a:ext cx="2926706" cy="180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452"/>
              </a:spcAft>
              <a:buFont typeface="Arial" panose="020B0604020202020204" pitchFamily="34" charset="0"/>
              <a:buNone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tabLst/>
              <a:defRPr sz="1051"/>
            </a:lvl2pPr>
            <a:lvl3pPr marL="397650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3pPr>
            <a:lvl4pPr marL="530992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4pPr>
            <a:lvl5pPr marL="665526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825"/>
            </a:lvl5pPr>
            <a:lvl6pPr marL="536945" indent="0">
              <a:buFont typeface="Arial" panose="020B0604020202020204" pitchFamily="34" charset="0"/>
              <a:buNone/>
              <a:defRPr sz="825"/>
            </a:lvl6pPr>
          </a:lstStyle>
          <a:p>
            <a:pPr lvl="0"/>
            <a:endParaRPr lang="en-US" dirty="0" smtClean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61801" y="1073150"/>
            <a:ext cx="2926706" cy="180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452"/>
              </a:spcAft>
              <a:buFont typeface="Arial" panose="020B0604020202020204" pitchFamily="34" charset="0"/>
              <a:buNone/>
              <a:defRPr sz="1200" b="0" i="0" baseline="0">
                <a:solidFill>
                  <a:srgbClr val="8C8686"/>
                </a:solidFill>
                <a:latin typeface="Gill Sans MT Std Light"/>
                <a:cs typeface="Gill Sans MT Std Light"/>
              </a:defRPr>
            </a:lvl1pPr>
            <a:lvl2pPr marL="269068" indent="-13572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tabLst/>
              <a:defRPr sz="1051"/>
            </a:lvl2pPr>
            <a:lvl3pPr marL="397650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3pPr>
            <a:lvl4pPr marL="530992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900"/>
            </a:lvl4pPr>
            <a:lvl5pPr marL="665526" indent="-128582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825"/>
            </a:lvl5pPr>
            <a:lvl6pPr marL="536945" indent="0">
              <a:buFont typeface="Arial" panose="020B0604020202020204" pitchFamily="34" charset="0"/>
              <a:buNone/>
              <a:defRPr sz="825"/>
            </a:lvl6pPr>
          </a:lstStyle>
          <a:p>
            <a:pPr lvl="0"/>
            <a:endParaRPr lang="en-US" dirty="0" smtClean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1800" y="224494"/>
            <a:ext cx="6139013" cy="58015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1801" b="0" i="0" cap="none" baseline="0">
                <a:solidFill>
                  <a:schemeClr val="tx1"/>
                </a:solidFill>
                <a:latin typeface="Gill Sans MT Std Light"/>
                <a:cs typeface="Gill Sans MT Std Light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26566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38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57" r:id="rId3"/>
    <p:sldLayoutId id="2147483701" r:id="rId4"/>
    <p:sldLayoutId id="2147483776" r:id="rId5"/>
    <p:sldLayoutId id="2147483850" r:id="rId6"/>
  </p:sldLayoutIdLst>
  <p:hf hdr="0" ftr="0" dt="0"/>
  <p:txStyles>
    <p:titleStyle>
      <a:lvl1pPr algn="ctr" defTabSz="342882" rtl="0" eaLnBrk="1" latinLnBrk="0" hangingPunct="1">
        <a:spcBef>
          <a:spcPct val="0"/>
        </a:spcBef>
        <a:buNone/>
        <a:defRPr sz="2400" b="0" i="0" kern="1200" baseline="0">
          <a:solidFill>
            <a:schemeClr val="tx1"/>
          </a:solidFill>
          <a:latin typeface="Franklin Gothic Medium"/>
          <a:ea typeface="+mj-ea"/>
          <a:cs typeface="Franklin Gothic Medium"/>
        </a:defRPr>
      </a:lvl1pPr>
    </p:titleStyle>
    <p:bodyStyle>
      <a:lvl1pPr marL="257163" indent="-257163" algn="l" defTabSz="3428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6" indent="-214303" algn="l" defTabSz="34288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9" indent="-171442" algn="l" defTabSz="342882" rtl="0" eaLnBrk="1" latinLnBrk="0" hangingPunct="1">
        <a:spcBef>
          <a:spcPct val="200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34288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34288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40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7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1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" y="971550"/>
            <a:ext cx="6858001" cy="0"/>
          </a:xfrm>
          <a:prstGeom prst="line">
            <a:avLst/>
          </a:prstGeom>
          <a:ln w="63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16067" y="4934360"/>
            <a:ext cx="246674" cy="15823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EFE17364-4DB3-EA4A-A9EC-41836A392630}" type="slidenum">
              <a:rPr lang="en-US" sz="527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cs typeface="Franklin Gothic Book"/>
              </a:rPr>
              <a:pPr algn="r"/>
              <a:t>‹#›</a:t>
            </a:fld>
            <a:endParaRPr lang="en-US" sz="527" b="0" i="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66165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54" r:id="rId2"/>
    <p:sldLayoutId id="2147483758" r:id="rId3"/>
    <p:sldLayoutId id="2147483755" r:id="rId4"/>
    <p:sldLayoutId id="2147483752" r:id="rId5"/>
    <p:sldLayoutId id="2147483747" r:id="rId6"/>
    <p:sldLayoutId id="2147483727" r:id="rId7"/>
    <p:sldLayoutId id="2147483743" r:id="rId8"/>
    <p:sldLayoutId id="2147483760" r:id="rId9"/>
    <p:sldLayoutId id="2147483761" r:id="rId10"/>
    <p:sldLayoutId id="2147483849" r:id="rId11"/>
    <p:sldLayoutId id="2147483851" r:id="rId12"/>
    <p:sldLayoutId id="2147483876" r:id="rId13"/>
  </p:sldLayoutIdLst>
  <p:hf hdr="0" ftr="0" dt="0"/>
  <p:txStyles>
    <p:titleStyle>
      <a:lvl1pPr algn="ctr" defTabSz="34288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3" indent="-257163" algn="l" defTabSz="3428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6" indent="-214303" algn="l" defTabSz="34288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9" indent="-171442" algn="l" defTabSz="342882" rtl="0" eaLnBrk="1" latinLnBrk="0" hangingPunct="1">
        <a:spcBef>
          <a:spcPct val="200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34288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34288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40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7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1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" y="971550"/>
            <a:ext cx="6858001" cy="0"/>
          </a:xfrm>
          <a:prstGeom prst="line">
            <a:avLst/>
          </a:prstGeom>
          <a:ln w="63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16067" y="4934360"/>
            <a:ext cx="246674" cy="15823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EFE17364-4DB3-EA4A-A9EC-41836A392630}" type="slidenum">
              <a:rPr lang="en-US" sz="527" smtClean="0">
                <a:solidFill>
                  <a:srgbClr val="141313">
                    <a:lumMod val="75000"/>
                    <a:lumOff val="25000"/>
                  </a:srgbClr>
                </a:solidFill>
                <a:latin typeface="Franklin Gothic Book"/>
                <a:cs typeface="Franklin Gothic Book"/>
              </a:rPr>
              <a:pPr algn="r"/>
              <a:t>‹#›</a:t>
            </a:fld>
            <a:endParaRPr lang="en-US" sz="527" dirty="0">
              <a:solidFill>
                <a:srgbClr val="141313">
                  <a:lumMod val="75000"/>
                  <a:lumOff val="25000"/>
                </a:srgbClr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45507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</p:sldLayoutIdLst>
  <p:hf hdr="0" ftr="0" dt="0"/>
  <p:txStyles>
    <p:titleStyle>
      <a:lvl1pPr algn="ctr" defTabSz="34288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3" indent="-257163" algn="l" defTabSz="3428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6" indent="-214303" algn="l" defTabSz="34288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9" indent="-171442" algn="l" defTabSz="342882" rtl="0" eaLnBrk="1" latinLnBrk="0" hangingPunct="1">
        <a:spcBef>
          <a:spcPct val="200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34288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34288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40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7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1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" y="971550"/>
            <a:ext cx="6858001" cy="0"/>
          </a:xfrm>
          <a:prstGeom prst="line">
            <a:avLst/>
          </a:prstGeom>
          <a:ln w="63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16067" y="4934360"/>
            <a:ext cx="246674" cy="15823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EFE17364-4DB3-EA4A-A9EC-41836A392630}" type="slidenum">
              <a:rPr lang="en-US" sz="527" smtClean="0">
                <a:solidFill>
                  <a:srgbClr val="141313">
                    <a:lumMod val="75000"/>
                    <a:lumOff val="25000"/>
                  </a:srgbClr>
                </a:solidFill>
                <a:latin typeface="Franklin Gothic Book"/>
                <a:cs typeface="Franklin Gothic Book"/>
              </a:rPr>
              <a:pPr algn="r"/>
              <a:t>‹#›</a:t>
            </a:fld>
            <a:endParaRPr lang="en-US" sz="527" dirty="0">
              <a:solidFill>
                <a:srgbClr val="141313">
                  <a:lumMod val="75000"/>
                  <a:lumOff val="25000"/>
                </a:srgbClr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29430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6" r:id="rId11"/>
    <p:sldLayoutId id="2147483807" r:id="rId12"/>
  </p:sldLayoutIdLst>
  <p:hf hdr="0" ftr="0" dt="0"/>
  <p:txStyles>
    <p:titleStyle>
      <a:lvl1pPr algn="ctr" defTabSz="34288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3" indent="-257163" algn="l" defTabSz="3428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6" indent="-214303" algn="l" defTabSz="34288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9" indent="-171442" algn="l" defTabSz="342882" rtl="0" eaLnBrk="1" latinLnBrk="0" hangingPunct="1">
        <a:spcBef>
          <a:spcPct val="200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34288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34288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40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7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1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" y="971550"/>
            <a:ext cx="6858001" cy="0"/>
          </a:xfrm>
          <a:prstGeom prst="line">
            <a:avLst/>
          </a:prstGeom>
          <a:ln w="63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16067" y="4934360"/>
            <a:ext cx="246674" cy="15823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EFE17364-4DB3-EA4A-A9EC-41836A392630}" type="slidenum">
              <a:rPr lang="en-US" sz="527" smtClean="0">
                <a:solidFill>
                  <a:srgbClr val="141313">
                    <a:lumMod val="75000"/>
                    <a:lumOff val="25000"/>
                  </a:srgbClr>
                </a:solidFill>
                <a:latin typeface="Franklin Gothic Book"/>
                <a:cs typeface="Franklin Gothic Book"/>
              </a:rPr>
              <a:pPr algn="r"/>
              <a:t>‹#›</a:t>
            </a:fld>
            <a:endParaRPr lang="en-US" sz="527" dirty="0">
              <a:solidFill>
                <a:srgbClr val="141313">
                  <a:lumMod val="75000"/>
                  <a:lumOff val="25000"/>
                </a:srgbClr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48466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</p:sldLayoutIdLst>
  <p:hf hdr="0" ftr="0" dt="0"/>
  <p:txStyles>
    <p:titleStyle>
      <a:lvl1pPr algn="ctr" defTabSz="34288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3" indent="-257163" algn="l" defTabSz="3428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6" indent="-214303" algn="l" defTabSz="34288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9" indent="-171442" algn="l" defTabSz="342882" rtl="0" eaLnBrk="1" latinLnBrk="0" hangingPunct="1">
        <a:spcBef>
          <a:spcPct val="200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34288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34288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40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7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1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" y="971550"/>
            <a:ext cx="6858001" cy="0"/>
          </a:xfrm>
          <a:prstGeom prst="line">
            <a:avLst/>
          </a:prstGeom>
          <a:ln w="63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16067" y="4934360"/>
            <a:ext cx="246674" cy="15823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EFE17364-4DB3-EA4A-A9EC-41836A392630}" type="slidenum">
              <a:rPr lang="en-US" sz="527" smtClean="0">
                <a:solidFill>
                  <a:srgbClr val="141313">
                    <a:lumMod val="75000"/>
                    <a:lumOff val="25000"/>
                  </a:srgbClr>
                </a:solidFill>
                <a:latin typeface="Franklin Gothic Book"/>
                <a:cs typeface="Franklin Gothic Book"/>
              </a:rPr>
              <a:pPr algn="r"/>
              <a:t>‹#›</a:t>
            </a:fld>
            <a:endParaRPr lang="en-US" sz="527" dirty="0">
              <a:solidFill>
                <a:srgbClr val="141313">
                  <a:lumMod val="75000"/>
                  <a:lumOff val="25000"/>
                </a:srgbClr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69611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</p:sldLayoutIdLst>
  <p:hf hdr="0" ftr="0" dt="0"/>
  <p:txStyles>
    <p:titleStyle>
      <a:lvl1pPr algn="ctr" defTabSz="34288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3" indent="-257163" algn="l" defTabSz="3428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6" indent="-214303" algn="l" defTabSz="34288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9" indent="-171442" algn="l" defTabSz="342882" rtl="0" eaLnBrk="1" latinLnBrk="0" hangingPunct="1">
        <a:spcBef>
          <a:spcPct val="200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34288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34288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40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7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1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0" name="Rectangle 6"/>
          <p:cNvSpPr>
            <a:spLocks noChangeArrowheads="1"/>
          </p:cNvSpPr>
          <p:nvPr/>
        </p:nvSpPr>
        <p:spPr bwMode="gray">
          <a:xfrm>
            <a:off x="75017" y="70247"/>
            <a:ext cx="6716315" cy="5016103"/>
          </a:xfrm>
          <a:prstGeom prst="rect">
            <a:avLst/>
          </a:prstGeom>
          <a:solidFill>
            <a:schemeClr val="bg1"/>
          </a:solidFill>
          <a:ln w="190500">
            <a:solidFill>
              <a:srgbClr val="E9E7E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32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900">
              <a:solidFill>
                <a:srgbClr val="141414"/>
              </a:solidFill>
              <a:ea typeface="ＭＳ Ｐゴシック" pitchFamily="28" charset="-128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3160" y="1254926"/>
            <a:ext cx="585192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90000" rIns="180000" bIns="9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11972" y="445307"/>
            <a:ext cx="5851922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89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5001817"/>
            <a:ext cx="1600200" cy="13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452">
                <a:latin typeface="Arial" charset="0"/>
              </a:defRPr>
            </a:lvl1pPr>
          </a:lstStyle>
          <a:p>
            <a:pPr defTabSz="514324" fontAlgn="base">
              <a:spcBef>
                <a:spcPct val="0"/>
              </a:spcBef>
              <a:spcAft>
                <a:spcPct val="0"/>
              </a:spcAft>
              <a:defRPr/>
            </a:pPr>
            <a:fld id="{99FB4535-0F94-416F-996F-06D699617849}" type="datetime3">
              <a:rPr lang="en-GB" altLang="en-US" smtClean="0">
                <a:solidFill>
                  <a:srgbClr val="141414"/>
                </a:solidFill>
              </a:rPr>
              <a:pPr defTabSz="514324" fontAlgn="base">
                <a:spcBef>
                  <a:spcPct val="0"/>
                </a:spcBef>
                <a:spcAft>
                  <a:spcPct val="0"/>
                </a:spcAft>
                <a:defRPr/>
              </a:pPr>
              <a:t>3 September, 2016</a:t>
            </a:fld>
            <a:endParaRPr lang="en-GB" altLang="en-US">
              <a:solidFill>
                <a:srgbClr val="141414"/>
              </a:solidFill>
            </a:endParaRPr>
          </a:p>
        </p:txBody>
      </p:sp>
      <p:sp>
        <p:nvSpPr>
          <p:cNvPr id="389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5001817"/>
            <a:ext cx="2171700" cy="13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452">
                <a:latin typeface="Arial" charset="0"/>
              </a:defRPr>
            </a:lvl1pPr>
          </a:lstStyle>
          <a:p>
            <a:pPr defTabSz="5143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mtClean="0">
                <a:solidFill>
                  <a:srgbClr val="141414"/>
                </a:solidFill>
              </a:rPr>
              <a:t>Strictly Confidential</a:t>
            </a:r>
            <a:endParaRPr lang="en-GB" altLang="en-US">
              <a:solidFill>
                <a:srgbClr val="141414"/>
              </a:solidFill>
            </a:endParaRPr>
          </a:p>
        </p:txBody>
      </p:sp>
      <p:sp>
        <p:nvSpPr>
          <p:cNvPr id="389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5001817"/>
            <a:ext cx="1600200" cy="13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452">
                <a:latin typeface="Arial" panose="020B0604020202020204" pitchFamily="34" charset="0"/>
              </a:defRPr>
            </a:lvl1pPr>
          </a:lstStyle>
          <a:p>
            <a:pPr defTabSz="514324" fontAlgn="base">
              <a:spcBef>
                <a:spcPct val="0"/>
              </a:spcBef>
              <a:spcAft>
                <a:spcPct val="0"/>
              </a:spcAft>
              <a:defRPr/>
            </a:pPr>
            <a:fld id="{3756DF4E-C416-4CBF-8AE6-CAE1D3B055F8}" type="slidenum">
              <a:rPr lang="en-GB" altLang="en-US" smtClean="0">
                <a:solidFill>
                  <a:srgbClr val="141414"/>
                </a:solidFill>
              </a:rPr>
              <a:pPr defTabSz="51432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1414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407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7">
          <a:solidFill>
            <a:schemeClr val="tx1"/>
          </a:solidFill>
          <a:latin typeface="Dutch801 Rm TL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7">
          <a:solidFill>
            <a:schemeClr val="tx1"/>
          </a:solidFill>
          <a:latin typeface="Dutch801 Rm TL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7">
          <a:solidFill>
            <a:schemeClr val="tx1"/>
          </a:solidFill>
          <a:latin typeface="Dutch801 Rm TL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7">
          <a:solidFill>
            <a:schemeClr val="tx1"/>
          </a:solidFill>
          <a:latin typeface="Dutch801 Rm TL" pitchFamily="18" charset="0"/>
          <a:cs typeface="Arial" charset="0"/>
        </a:defRPr>
      </a:lvl5pPr>
      <a:lvl6pPr marL="257163" algn="l" rtl="0" fontAlgn="base">
        <a:spcBef>
          <a:spcPct val="0"/>
        </a:spcBef>
        <a:spcAft>
          <a:spcPct val="0"/>
        </a:spcAft>
        <a:defRPr sz="1407">
          <a:solidFill>
            <a:schemeClr val="tx1"/>
          </a:solidFill>
          <a:latin typeface="Dutch801 Rm TL" pitchFamily="18" charset="0"/>
          <a:cs typeface="Arial" charset="0"/>
        </a:defRPr>
      </a:lvl6pPr>
      <a:lvl7pPr marL="514324" algn="l" rtl="0" fontAlgn="base">
        <a:spcBef>
          <a:spcPct val="0"/>
        </a:spcBef>
        <a:spcAft>
          <a:spcPct val="0"/>
        </a:spcAft>
        <a:defRPr sz="1407">
          <a:solidFill>
            <a:schemeClr val="tx1"/>
          </a:solidFill>
          <a:latin typeface="Dutch801 Rm TL" pitchFamily="18" charset="0"/>
          <a:cs typeface="Arial" charset="0"/>
        </a:defRPr>
      </a:lvl7pPr>
      <a:lvl8pPr marL="771487" algn="l" rtl="0" fontAlgn="base">
        <a:spcBef>
          <a:spcPct val="0"/>
        </a:spcBef>
        <a:spcAft>
          <a:spcPct val="0"/>
        </a:spcAft>
        <a:defRPr sz="1407">
          <a:solidFill>
            <a:schemeClr val="tx1"/>
          </a:solidFill>
          <a:latin typeface="Dutch801 Rm TL" pitchFamily="18" charset="0"/>
          <a:cs typeface="Arial" charset="0"/>
        </a:defRPr>
      </a:lvl8pPr>
      <a:lvl9pPr marL="1028649" algn="l" rtl="0" fontAlgn="base">
        <a:spcBef>
          <a:spcPct val="0"/>
        </a:spcBef>
        <a:spcAft>
          <a:spcPct val="0"/>
        </a:spcAft>
        <a:defRPr sz="1407">
          <a:solidFill>
            <a:schemeClr val="tx1"/>
          </a:solidFill>
          <a:latin typeface="Dutch801 Rm TL" pitchFamily="18" charset="0"/>
          <a:cs typeface="Arial" charset="0"/>
        </a:defRPr>
      </a:lvl9pPr>
    </p:titleStyle>
    <p:bodyStyle>
      <a:lvl1pPr marL="85722" indent="-85722" algn="l" rtl="0" eaLnBrk="0" fontAlgn="base" hangingPunct="0">
        <a:lnSpc>
          <a:spcPct val="125000"/>
        </a:lnSpc>
        <a:spcBef>
          <a:spcPct val="30000"/>
        </a:spcBef>
        <a:spcAft>
          <a:spcPct val="3000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89309" indent="-85722" algn="l" rtl="0" eaLnBrk="0" fontAlgn="base" hangingPunct="0">
        <a:lnSpc>
          <a:spcPct val="125000"/>
        </a:lnSpc>
        <a:spcBef>
          <a:spcPct val="30000"/>
        </a:spcBef>
        <a:spcAft>
          <a:spcPct val="30000"/>
        </a:spcAft>
        <a:buSzPct val="95000"/>
        <a:buFont typeface="Wingdings" panose="05000000000000000000" pitchFamily="2" charset="2"/>
        <a:buChar char="§"/>
        <a:defRPr sz="900">
          <a:solidFill>
            <a:schemeClr val="tx1"/>
          </a:solidFill>
          <a:latin typeface="+mn-lt"/>
          <a:cs typeface="+mn-cs"/>
        </a:defRPr>
      </a:lvl2pPr>
      <a:lvl3pPr marL="492894" indent="-91078" algn="l" rtl="0" eaLnBrk="0" fontAlgn="base" hangingPunct="0">
        <a:lnSpc>
          <a:spcPct val="125000"/>
        </a:lnSpc>
        <a:spcBef>
          <a:spcPct val="30000"/>
        </a:spcBef>
        <a:spcAft>
          <a:spcPct val="30000"/>
        </a:spcAft>
        <a:buSzPct val="95000"/>
        <a:buFont typeface="Wingdings" panose="05000000000000000000" pitchFamily="2" charset="2"/>
        <a:buChar char="§"/>
        <a:defRPr sz="900">
          <a:solidFill>
            <a:schemeClr val="tx1"/>
          </a:solidFill>
          <a:latin typeface="+mn-lt"/>
          <a:cs typeface="+mn-cs"/>
        </a:defRPr>
      </a:lvl3pPr>
      <a:lvl4pPr marL="685767" indent="-80362" algn="l" rtl="0" eaLnBrk="0" fontAlgn="base" hangingPunct="0">
        <a:lnSpc>
          <a:spcPct val="125000"/>
        </a:lnSpc>
        <a:spcBef>
          <a:spcPct val="30000"/>
        </a:spcBef>
        <a:spcAft>
          <a:spcPct val="30000"/>
        </a:spcAft>
        <a:buSzPct val="95000"/>
        <a:buFont typeface="Wingdings" panose="05000000000000000000" pitchFamily="2" charset="2"/>
        <a:buChar char="§"/>
        <a:defRPr sz="900">
          <a:solidFill>
            <a:schemeClr val="tx1"/>
          </a:solidFill>
          <a:latin typeface="+mn-lt"/>
          <a:cs typeface="+mn-cs"/>
        </a:defRPr>
      </a:lvl4pPr>
      <a:lvl5pPr marL="894711" indent="-85722" algn="l" rtl="0" eaLnBrk="0" fontAlgn="base" hangingPunct="0">
        <a:lnSpc>
          <a:spcPct val="125000"/>
        </a:lnSpc>
        <a:spcBef>
          <a:spcPct val="30000"/>
        </a:spcBef>
        <a:spcAft>
          <a:spcPct val="30000"/>
        </a:spcAft>
        <a:buSzPct val="95000"/>
        <a:buFont typeface="Wingdings" panose="05000000000000000000" pitchFamily="2" charset="2"/>
        <a:buChar char="§"/>
        <a:defRPr sz="900">
          <a:solidFill>
            <a:schemeClr val="tx1"/>
          </a:solidFill>
          <a:latin typeface="+mn-lt"/>
          <a:cs typeface="+mn-cs"/>
        </a:defRPr>
      </a:lvl5pPr>
      <a:lvl6pPr marL="1151873" indent="-85722" algn="l" rtl="0" fontAlgn="base">
        <a:lnSpc>
          <a:spcPct val="125000"/>
        </a:lnSpc>
        <a:spcBef>
          <a:spcPct val="30000"/>
        </a:spcBef>
        <a:spcAft>
          <a:spcPct val="30000"/>
        </a:spcAft>
        <a:buSzPct val="95000"/>
        <a:buFont typeface="Wingdings" pitchFamily="2" charset="2"/>
        <a:buChar char="§"/>
        <a:defRPr sz="900">
          <a:solidFill>
            <a:schemeClr val="tx1"/>
          </a:solidFill>
          <a:latin typeface="+mn-lt"/>
          <a:cs typeface="+mn-cs"/>
        </a:defRPr>
      </a:lvl6pPr>
      <a:lvl7pPr marL="1409035" indent="-85722" algn="l" rtl="0" fontAlgn="base">
        <a:lnSpc>
          <a:spcPct val="125000"/>
        </a:lnSpc>
        <a:spcBef>
          <a:spcPct val="30000"/>
        </a:spcBef>
        <a:spcAft>
          <a:spcPct val="30000"/>
        </a:spcAft>
        <a:buSzPct val="95000"/>
        <a:buFont typeface="Wingdings" pitchFamily="2" charset="2"/>
        <a:buChar char="§"/>
        <a:defRPr sz="900">
          <a:solidFill>
            <a:schemeClr val="tx1"/>
          </a:solidFill>
          <a:latin typeface="+mn-lt"/>
          <a:cs typeface="+mn-cs"/>
        </a:defRPr>
      </a:lvl7pPr>
      <a:lvl8pPr marL="1666197" indent="-85722" algn="l" rtl="0" fontAlgn="base">
        <a:lnSpc>
          <a:spcPct val="125000"/>
        </a:lnSpc>
        <a:spcBef>
          <a:spcPct val="30000"/>
        </a:spcBef>
        <a:spcAft>
          <a:spcPct val="30000"/>
        </a:spcAft>
        <a:buSzPct val="95000"/>
        <a:buFont typeface="Wingdings" pitchFamily="2" charset="2"/>
        <a:buChar char="§"/>
        <a:defRPr sz="900">
          <a:solidFill>
            <a:schemeClr val="tx1"/>
          </a:solidFill>
          <a:latin typeface="+mn-lt"/>
          <a:cs typeface="+mn-cs"/>
        </a:defRPr>
      </a:lvl8pPr>
      <a:lvl9pPr marL="1923359" indent="-85722" algn="l" rtl="0" fontAlgn="base">
        <a:lnSpc>
          <a:spcPct val="125000"/>
        </a:lnSpc>
        <a:spcBef>
          <a:spcPct val="30000"/>
        </a:spcBef>
        <a:spcAft>
          <a:spcPct val="30000"/>
        </a:spcAft>
        <a:buSzPct val="95000"/>
        <a:buFont typeface="Wingdings" pitchFamily="2" charset="2"/>
        <a:buChar char="§"/>
        <a:defRPr sz="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3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24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87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49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12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73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36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98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D767D7F-827D-48BC-A5AB-57C842C667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03/09/2016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BDC4950-5254-4C4D-8348-8EA01C1638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0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ark 2 Generic US Ring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84" y="1630644"/>
            <a:ext cx="3108479" cy="62738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Millennials –</a:t>
            </a:r>
            <a:br>
              <a:rPr lang="en-US" dirty="0" smtClean="0"/>
            </a:br>
            <a:r>
              <a:rPr lang="en-US" dirty="0" smtClean="0"/>
              <a:t> consumers with a sense of purpose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24759" y="3725849"/>
            <a:ext cx="2415127" cy="1219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2" rIns="68580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351" dirty="0" smtClean="0"/>
              <a:t>V</a:t>
            </a:r>
            <a:r>
              <a:rPr lang="it-IT" sz="1351" dirty="0">
                <a:solidFill>
                  <a:schemeClr val="tx1"/>
                </a:solidFill>
              </a:rPr>
              <a:t>V</a:t>
            </a:r>
            <a:r>
              <a:rPr lang="it-IT" sz="1351" dirty="0" smtClean="0">
                <a:solidFill>
                  <a:schemeClr val="tx1"/>
                </a:solidFill>
              </a:rPr>
              <a:t>icenza 2016</a:t>
            </a:r>
          </a:p>
          <a:p>
            <a:pPr algn="ctr"/>
            <a:endParaRPr lang="it-IT" sz="1351" dirty="0" smtClean="0">
              <a:solidFill>
                <a:schemeClr val="tx1"/>
              </a:solidFill>
            </a:endParaRPr>
          </a:p>
          <a:p>
            <a:pPr algn="ctr"/>
            <a:r>
              <a:rPr lang="it-IT" sz="1351" dirty="0" smtClean="0">
                <a:solidFill>
                  <a:schemeClr val="tx1"/>
                </a:solidFill>
              </a:rPr>
              <a:t>Costantino Papadimitriou</a:t>
            </a:r>
          </a:p>
          <a:p>
            <a:pPr algn="ctr"/>
            <a:r>
              <a:rPr lang="it-IT" sz="1351" dirty="0" smtClean="0">
                <a:solidFill>
                  <a:schemeClr val="tx1"/>
                </a:solidFill>
              </a:rPr>
              <a:t>SVP Brand Strategy</a:t>
            </a:r>
            <a:r>
              <a:rPr lang="en-GB" sz="1351" dirty="0" smtClean="0">
                <a:solidFill>
                  <a:schemeClr val="tx1"/>
                </a:solidFill>
              </a:rPr>
              <a:t>&amp;Innovation</a:t>
            </a:r>
          </a:p>
          <a:p>
            <a:pPr algn="ctr"/>
            <a:r>
              <a:rPr lang="en-GB" sz="1351" dirty="0" smtClean="0">
                <a:solidFill>
                  <a:schemeClr val="tx1"/>
                </a:solidFill>
              </a:rPr>
              <a:t>Forevermark</a:t>
            </a:r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118747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53830" y="1621141"/>
            <a:ext cx="5738631" cy="2624005"/>
          </a:xfrm>
        </p:spPr>
        <p:txBody>
          <a:bodyPr/>
          <a:lstStyle/>
          <a:p>
            <a:r>
              <a:rPr lang="en-GB" altLang="en-US" sz="1500" dirty="0">
                <a:solidFill>
                  <a:schemeClr val="bg2">
                    <a:lumMod val="85000"/>
                  </a:schemeClr>
                </a:solidFill>
              </a:rPr>
              <a:t>More ‘Global’</a:t>
            </a:r>
          </a:p>
          <a:p>
            <a:r>
              <a:rPr lang="en-GB" altLang="en-US" sz="1500" dirty="0">
                <a:solidFill>
                  <a:schemeClr val="bg2">
                    <a:lumMod val="85000"/>
                  </a:schemeClr>
                </a:solidFill>
              </a:rPr>
              <a:t>More Educated</a:t>
            </a:r>
          </a:p>
          <a:p>
            <a:r>
              <a:rPr lang="en-GB" sz="1500" dirty="0"/>
              <a:t>More Financially challenged</a:t>
            </a:r>
          </a:p>
          <a:p>
            <a:endParaRPr lang="en-GB" altLang="en-US" sz="1500" dirty="0"/>
          </a:p>
          <a:p>
            <a:endParaRPr lang="en-GB" sz="1500" dirty="0"/>
          </a:p>
          <a:p>
            <a:endParaRPr lang="en-GB" sz="1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altLang="en-US" dirty="0" smtClean="0"/>
              <a:t>Millennials – Key Facts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941" y="2139505"/>
            <a:ext cx="3053177" cy="210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1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431" y="273845"/>
            <a:ext cx="5915025" cy="994172"/>
          </a:xfrm>
        </p:spPr>
        <p:txBody>
          <a:bodyPr/>
          <a:lstStyle/>
          <a:p>
            <a:pPr algn="l"/>
            <a:r>
              <a:rPr lang="en-GB" sz="1801" dirty="0" smtClean="0">
                <a:latin typeface="Gill Sans MT Std Light"/>
                <a:ea typeface="+mn-ea"/>
                <a:cs typeface="Gill Sans MT Std Light"/>
              </a:rPr>
              <a:t/>
            </a:r>
            <a:br>
              <a:rPr lang="en-GB" sz="1801" dirty="0" smtClean="0">
                <a:latin typeface="Gill Sans MT Std Light"/>
                <a:ea typeface="+mn-ea"/>
                <a:cs typeface="Gill Sans MT Std Light"/>
              </a:rPr>
            </a:br>
            <a:r>
              <a:rPr lang="en-GB" sz="1801" dirty="0" smtClean="0">
                <a:latin typeface="Gill Sans MT Std Light"/>
                <a:ea typeface="+mn-ea"/>
                <a:cs typeface="Gill Sans MT Std Light"/>
              </a:rPr>
              <a:t>Aversion to Credit Card </a:t>
            </a:r>
            <a:r>
              <a:rPr lang="en-GB" sz="1801" dirty="0">
                <a:latin typeface="Gill Sans MT Std Light"/>
                <a:ea typeface="+mn-ea"/>
                <a:cs typeface="Gill Sans MT Std Light"/>
              </a:rPr>
              <a:t>U</a:t>
            </a:r>
            <a:r>
              <a:rPr lang="en-GB" sz="1801" dirty="0" smtClean="0">
                <a:latin typeface="Gill Sans MT Std Light"/>
                <a:ea typeface="+mn-ea"/>
                <a:cs typeface="Gill Sans MT Std Light"/>
              </a:rPr>
              <a:t>sage</a:t>
            </a:r>
            <a:endParaRPr lang="en-US" sz="1801" dirty="0">
              <a:latin typeface="Gill Sans MT Std Light"/>
              <a:ea typeface="+mn-ea"/>
              <a:cs typeface="Gill Sans MT Std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905" y="2166530"/>
            <a:ext cx="2507600" cy="145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53831" y="1621141"/>
            <a:ext cx="3070511" cy="2624005"/>
          </a:xfrm>
        </p:spPr>
        <p:txBody>
          <a:bodyPr/>
          <a:lstStyle/>
          <a:p>
            <a:r>
              <a:rPr lang="en-GB" altLang="en-US" sz="1500" dirty="0">
                <a:solidFill>
                  <a:schemeClr val="bg2">
                    <a:lumMod val="85000"/>
                  </a:schemeClr>
                </a:solidFill>
              </a:rPr>
              <a:t>More ‘Global’</a:t>
            </a:r>
          </a:p>
          <a:p>
            <a:r>
              <a:rPr lang="en-GB" altLang="en-US" sz="1500" dirty="0">
                <a:solidFill>
                  <a:schemeClr val="bg2">
                    <a:lumMod val="85000"/>
                  </a:schemeClr>
                </a:solidFill>
              </a:rPr>
              <a:t>More Educated</a:t>
            </a:r>
          </a:p>
          <a:p>
            <a:r>
              <a:rPr lang="en-GB" sz="1500" dirty="0">
                <a:solidFill>
                  <a:schemeClr val="bg2">
                    <a:lumMod val="85000"/>
                  </a:schemeClr>
                </a:solidFill>
              </a:rPr>
              <a:t>More Financially challenged</a:t>
            </a:r>
          </a:p>
          <a:p>
            <a:r>
              <a:rPr lang="en-GB" sz="1500" dirty="0"/>
              <a:t>Facing more uncertainty and periods of rapid change</a:t>
            </a:r>
          </a:p>
          <a:p>
            <a:endParaRPr lang="en-GB" sz="1500" dirty="0"/>
          </a:p>
          <a:p>
            <a:endParaRPr lang="en-GB" altLang="en-US" sz="1500" dirty="0"/>
          </a:p>
          <a:p>
            <a:endParaRPr lang="en-GB" sz="1500" dirty="0"/>
          </a:p>
          <a:p>
            <a:endParaRPr lang="en-GB" sz="1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altLang="en-US" dirty="0" smtClean="0"/>
              <a:t>Millennials – Key Facts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283" y="2075193"/>
            <a:ext cx="3133572" cy="222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8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53831" y="1621141"/>
            <a:ext cx="3070511" cy="2624005"/>
          </a:xfrm>
        </p:spPr>
        <p:txBody>
          <a:bodyPr/>
          <a:lstStyle/>
          <a:p>
            <a:r>
              <a:rPr lang="en-GB" altLang="en-US" sz="1500" dirty="0">
                <a:solidFill>
                  <a:schemeClr val="bg2">
                    <a:lumMod val="85000"/>
                  </a:schemeClr>
                </a:solidFill>
              </a:rPr>
              <a:t>More ‘Global’</a:t>
            </a:r>
          </a:p>
          <a:p>
            <a:r>
              <a:rPr lang="en-GB" altLang="en-US" sz="1500" dirty="0">
                <a:solidFill>
                  <a:schemeClr val="bg2">
                    <a:lumMod val="85000"/>
                  </a:schemeClr>
                </a:solidFill>
              </a:rPr>
              <a:t>More Educated</a:t>
            </a:r>
          </a:p>
          <a:p>
            <a:r>
              <a:rPr lang="en-GB" sz="1500" dirty="0">
                <a:solidFill>
                  <a:schemeClr val="bg2">
                    <a:lumMod val="85000"/>
                  </a:schemeClr>
                </a:solidFill>
              </a:rPr>
              <a:t>More Financially challenged</a:t>
            </a:r>
          </a:p>
          <a:p>
            <a:r>
              <a:rPr lang="en-GB" sz="1500" dirty="0">
                <a:solidFill>
                  <a:schemeClr val="bg2">
                    <a:lumMod val="85000"/>
                  </a:schemeClr>
                </a:solidFill>
              </a:rPr>
              <a:t>Facing more uncertainty and periods of rapid change</a:t>
            </a:r>
          </a:p>
          <a:p>
            <a:r>
              <a:rPr lang="en-GB" sz="1500" dirty="0"/>
              <a:t>Greater opportunities for Freedom of Expression</a:t>
            </a:r>
          </a:p>
          <a:p>
            <a:endParaRPr lang="en-GB" sz="1500" dirty="0">
              <a:solidFill>
                <a:schemeClr val="bg2">
                  <a:lumMod val="85000"/>
                </a:schemeClr>
              </a:solidFill>
            </a:endParaRPr>
          </a:p>
          <a:p>
            <a:endParaRPr lang="en-GB" sz="1500" dirty="0"/>
          </a:p>
          <a:p>
            <a:endParaRPr lang="en-GB" altLang="en-US" sz="1500" dirty="0"/>
          </a:p>
          <a:p>
            <a:endParaRPr lang="en-GB" sz="1500" dirty="0"/>
          </a:p>
          <a:p>
            <a:endParaRPr lang="en-GB" sz="1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altLang="en-US" dirty="0" smtClean="0"/>
              <a:t>Millennials – Key Facts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122" y="2576260"/>
            <a:ext cx="2402985" cy="148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2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53831" y="1621141"/>
            <a:ext cx="3070511" cy="2624005"/>
          </a:xfrm>
        </p:spPr>
        <p:txBody>
          <a:bodyPr/>
          <a:lstStyle/>
          <a:p>
            <a:r>
              <a:rPr lang="en-GB" altLang="en-US" sz="1500" dirty="0">
                <a:solidFill>
                  <a:schemeClr val="bg2">
                    <a:lumMod val="85000"/>
                  </a:schemeClr>
                </a:solidFill>
              </a:rPr>
              <a:t>More ‘Global’</a:t>
            </a:r>
          </a:p>
          <a:p>
            <a:r>
              <a:rPr lang="en-GB" altLang="en-US" sz="1500" dirty="0">
                <a:solidFill>
                  <a:schemeClr val="bg2">
                    <a:lumMod val="85000"/>
                  </a:schemeClr>
                </a:solidFill>
              </a:rPr>
              <a:t>More Educated</a:t>
            </a:r>
          </a:p>
          <a:p>
            <a:r>
              <a:rPr lang="en-GB" sz="1500" dirty="0">
                <a:solidFill>
                  <a:schemeClr val="bg2">
                    <a:lumMod val="85000"/>
                  </a:schemeClr>
                </a:solidFill>
              </a:rPr>
              <a:t>More Financially challenged</a:t>
            </a:r>
          </a:p>
          <a:p>
            <a:r>
              <a:rPr lang="en-GB" sz="1500" dirty="0">
                <a:solidFill>
                  <a:schemeClr val="bg2">
                    <a:lumMod val="85000"/>
                  </a:schemeClr>
                </a:solidFill>
              </a:rPr>
              <a:t>Facing more uncertainty and periods of rapid change</a:t>
            </a:r>
          </a:p>
          <a:p>
            <a:r>
              <a:rPr lang="en-GB" sz="1500" dirty="0">
                <a:solidFill>
                  <a:schemeClr val="bg2">
                    <a:lumMod val="85000"/>
                  </a:schemeClr>
                </a:solidFill>
              </a:rPr>
              <a:t>Greater opportunities for Freedom of Expression</a:t>
            </a:r>
          </a:p>
          <a:p>
            <a:r>
              <a:rPr lang="en-GB" sz="1500" dirty="0"/>
              <a:t>Grown up as Digital Natives</a:t>
            </a:r>
          </a:p>
          <a:p>
            <a:endParaRPr lang="en-GB" sz="1500" dirty="0">
              <a:solidFill>
                <a:schemeClr val="bg2">
                  <a:lumMod val="85000"/>
                </a:schemeClr>
              </a:solidFill>
            </a:endParaRPr>
          </a:p>
          <a:p>
            <a:endParaRPr lang="en-GB" sz="1500" dirty="0"/>
          </a:p>
          <a:p>
            <a:endParaRPr lang="en-GB" altLang="en-US" sz="1500" dirty="0"/>
          </a:p>
          <a:p>
            <a:endParaRPr lang="en-GB" sz="1500" dirty="0"/>
          </a:p>
          <a:p>
            <a:endParaRPr lang="en-GB" sz="1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altLang="en-US" dirty="0" smtClean="0"/>
              <a:t>Millennials – Key Facts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945" y="2728335"/>
            <a:ext cx="3070692" cy="13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5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5867" y="642938"/>
            <a:ext cx="6893867" cy="3170076"/>
          </a:xfrm>
          <a:prstGeom prst="rect">
            <a:avLst/>
          </a:prstGeom>
          <a:solidFill>
            <a:srgbClr val="F4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GB" sz="1575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	</a:t>
            </a:r>
          </a:p>
          <a:p>
            <a:pPr defTabSz="685800"/>
            <a:endParaRPr lang="en-GB" sz="1575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69852"/>
            <a:ext cx="6858000" cy="24476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1250" b="1" dirty="0" smtClean="0">
                <a:latin typeface="Helvetica" charset="0"/>
                <a:ea typeface="Helvetica" charset="0"/>
                <a:cs typeface="Helvetica" charset="0"/>
              </a:rPr>
              <a:t>2</a:t>
            </a:r>
          </a:p>
          <a:p>
            <a:pPr marL="0" indent="0" algn="ctr">
              <a:buNone/>
            </a:pPr>
            <a:r>
              <a:rPr lang="en-GB" sz="1000" b="1" dirty="0" smtClean="0">
                <a:latin typeface="Helvetica" charset="0"/>
                <a:ea typeface="Helvetica" charset="0"/>
                <a:cs typeface="Helvetica" charset="0"/>
              </a:rPr>
              <a:t>Two hours a day</a:t>
            </a:r>
            <a:endParaRPr lang="en-GB" sz="100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77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5867" y="642938"/>
            <a:ext cx="6893867" cy="3170076"/>
          </a:xfrm>
          <a:prstGeom prst="rect">
            <a:avLst/>
          </a:prstGeom>
          <a:solidFill>
            <a:srgbClr val="F4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GB" sz="1575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	</a:t>
            </a:r>
          </a:p>
          <a:p>
            <a:pPr defTabSz="685800"/>
            <a:endParaRPr lang="en-GB" sz="1575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69852"/>
            <a:ext cx="6858000" cy="24476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1250" b="1" dirty="0">
                <a:latin typeface="Helvetica" charset="0"/>
                <a:ea typeface="Helvetica" charset="0"/>
                <a:cs typeface="Helvetica" charset="0"/>
              </a:rPr>
              <a:t>68</a:t>
            </a:r>
            <a:r>
              <a:rPr lang="en-GB" sz="11250" b="1" dirty="0" smtClean="0">
                <a:latin typeface="Helvetica" charset="0"/>
                <a:ea typeface="Helvetica" charset="0"/>
                <a:cs typeface="Helvetica" charset="0"/>
              </a:rPr>
              <a:t>%</a:t>
            </a:r>
          </a:p>
          <a:p>
            <a:pPr marL="0" indent="0" algn="ctr">
              <a:buNone/>
            </a:pPr>
            <a:r>
              <a:rPr lang="en-GB" sz="1000" b="1" dirty="0" smtClean="0">
                <a:latin typeface="Helvetica" charset="0"/>
                <a:ea typeface="Helvetica" charset="0"/>
                <a:cs typeface="Helvetica" charset="0"/>
              </a:rPr>
              <a:t>Consider as personal device</a:t>
            </a:r>
            <a:endParaRPr lang="en-GB" sz="100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58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5867" y="642938"/>
            <a:ext cx="6893867" cy="3170076"/>
          </a:xfrm>
          <a:prstGeom prst="rect">
            <a:avLst/>
          </a:prstGeom>
          <a:solidFill>
            <a:srgbClr val="F4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GB" sz="1575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	</a:t>
            </a:r>
          </a:p>
          <a:p>
            <a:pPr defTabSz="685800"/>
            <a:endParaRPr lang="en-GB" sz="1575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69852"/>
            <a:ext cx="6858000" cy="24476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1250" b="1" dirty="0">
                <a:latin typeface="Helvetica" charset="0"/>
                <a:ea typeface="Helvetica" charset="0"/>
                <a:cs typeface="Helvetica" charset="0"/>
              </a:rPr>
              <a:t>89</a:t>
            </a:r>
            <a:r>
              <a:rPr lang="en-GB" sz="11250" b="1" dirty="0" smtClean="0">
                <a:latin typeface="Helvetica" charset="0"/>
                <a:ea typeface="Helvetica" charset="0"/>
                <a:cs typeface="Helvetica" charset="0"/>
              </a:rPr>
              <a:t>%</a:t>
            </a:r>
          </a:p>
          <a:p>
            <a:pPr marL="0" indent="0" algn="ctr">
              <a:buNone/>
            </a:pPr>
            <a:r>
              <a:rPr lang="en-GB" sz="1000" b="1" dirty="0">
                <a:latin typeface="Helvetica" charset="0"/>
                <a:ea typeface="Helvetica" charset="0"/>
                <a:cs typeface="Helvetica" charset="0"/>
              </a:rPr>
              <a:t>M</a:t>
            </a:r>
            <a:r>
              <a:rPr lang="en-GB" sz="1000" b="1" dirty="0" smtClean="0">
                <a:latin typeface="Helvetica" charset="0"/>
                <a:ea typeface="Helvetica" charset="0"/>
                <a:cs typeface="Helvetica" charset="0"/>
              </a:rPr>
              <a:t>essaging</a:t>
            </a:r>
            <a:endParaRPr lang="en-GB" sz="100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91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5867" y="642938"/>
            <a:ext cx="6893867" cy="3170076"/>
          </a:xfrm>
          <a:prstGeom prst="rect">
            <a:avLst/>
          </a:prstGeom>
          <a:solidFill>
            <a:srgbClr val="F4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GB" sz="1575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	</a:t>
            </a:r>
          </a:p>
          <a:p>
            <a:pPr defTabSz="685800"/>
            <a:endParaRPr lang="en-GB" sz="1575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69852"/>
            <a:ext cx="6858000" cy="24476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1250" b="1" dirty="0">
                <a:latin typeface="Helvetica" charset="0"/>
                <a:ea typeface="Helvetica" charset="0"/>
                <a:cs typeface="Helvetica" charset="0"/>
              </a:rPr>
              <a:t>80</a:t>
            </a:r>
            <a:r>
              <a:rPr lang="en-GB" sz="11250" b="1" dirty="0" smtClean="0">
                <a:latin typeface="Helvetica" charset="0"/>
                <a:ea typeface="Helvetica" charset="0"/>
                <a:cs typeface="Helvetica" charset="0"/>
              </a:rPr>
              <a:t>%</a:t>
            </a:r>
          </a:p>
          <a:p>
            <a:pPr marL="0" indent="0" algn="ctr">
              <a:buNone/>
            </a:pPr>
            <a:r>
              <a:rPr lang="en-GB" sz="1000" b="1" dirty="0" smtClean="0">
                <a:latin typeface="Helvetica" charset="0"/>
                <a:ea typeface="Helvetica" charset="0"/>
                <a:cs typeface="Helvetica" charset="0"/>
              </a:rPr>
              <a:t>Social networking-Instagram-Snapchat-Facebook-Google-less Twitter</a:t>
            </a:r>
            <a:endParaRPr lang="en-GB" sz="100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32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5867" y="642938"/>
            <a:ext cx="6893867" cy="3170076"/>
          </a:xfrm>
          <a:prstGeom prst="rect">
            <a:avLst/>
          </a:prstGeom>
          <a:solidFill>
            <a:srgbClr val="F4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GB" sz="1575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	</a:t>
            </a:r>
          </a:p>
          <a:p>
            <a:pPr defTabSz="685800"/>
            <a:endParaRPr lang="en-GB" sz="1575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69852"/>
            <a:ext cx="6858000" cy="24476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1250" b="1" dirty="0">
                <a:latin typeface="Helvetica" charset="0"/>
                <a:ea typeface="Helvetica" charset="0"/>
                <a:cs typeface="Helvetica" charset="0"/>
              </a:rPr>
              <a:t>75</a:t>
            </a:r>
            <a:r>
              <a:rPr lang="en-GB" sz="11250" b="1" dirty="0" smtClean="0">
                <a:latin typeface="Helvetica" charset="0"/>
                <a:ea typeface="Helvetica" charset="0"/>
                <a:cs typeface="Helvetica" charset="0"/>
              </a:rPr>
              <a:t>%</a:t>
            </a:r>
          </a:p>
          <a:p>
            <a:pPr marL="0" indent="0" algn="ctr">
              <a:buNone/>
            </a:pPr>
            <a:r>
              <a:rPr lang="en-GB" sz="1000" b="1" dirty="0" smtClean="0">
                <a:latin typeface="Helvetica" charset="0"/>
                <a:ea typeface="Helvetica" charset="0"/>
                <a:cs typeface="Helvetica" charset="0"/>
              </a:rPr>
              <a:t>Find out more about brands – their reputation/cool factor and price</a:t>
            </a:r>
            <a:endParaRPr lang="en-GB" sz="1125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33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GB" altLang="en-US" sz="1801" dirty="0">
                <a:latin typeface="Gill Sans MT Std Light"/>
                <a:ea typeface="+mn-ea"/>
                <a:cs typeface="Gill Sans MT Std Light"/>
              </a:rPr>
              <a:t>MULTIPLE STUDIES &amp; RESEARCH </a:t>
            </a:r>
            <a:r>
              <a:rPr lang="en-GB" altLang="en-US" sz="1801" dirty="0" smtClean="0">
                <a:latin typeface="Gill Sans MT Std Light"/>
                <a:ea typeface="+mn-ea"/>
                <a:cs typeface="Gill Sans MT Std Light"/>
              </a:rPr>
              <a:t>PAPERS ANALYSED</a:t>
            </a:r>
            <a:endParaRPr lang="en-GB" altLang="en-US" sz="1801" dirty="0">
              <a:latin typeface="Gill Sans MT Std Light"/>
              <a:ea typeface="+mn-ea"/>
              <a:cs typeface="Gill Sans MT Std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7274" y="2037720"/>
            <a:ext cx="835362" cy="5275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/>
              <a:t>BOUDOIR SESSIONS</a:t>
            </a:r>
            <a:endParaRPr lang="en-US" sz="900" b="1" dirty="0"/>
          </a:p>
        </p:txBody>
      </p:sp>
      <p:sp>
        <p:nvSpPr>
          <p:cNvPr id="5" name="Rectangle 4"/>
          <p:cNvSpPr/>
          <p:nvPr/>
        </p:nvSpPr>
        <p:spPr>
          <a:xfrm>
            <a:off x="637273" y="2625169"/>
            <a:ext cx="835364" cy="5275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PANEL SURVEY</a:t>
            </a:r>
          </a:p>
        </p:txBody>
      </p:sp>
      <p:sp>
        <p:nvSpPr>
          <p:cNvPr id="7" name="Rectangle 6"/>
          <p:cNvSpPr/>
          <p:nvPr/>
        </p:nvSpPr>
        <p:spPr>
          <a:xfrm>
            <a:off x="637275" y="3206430"/>
            <a:ext cx="835364" cy="4776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LIVE MY LIFE</a:t>
            </a:r>
          </a:p>
        </p:txBody>
      </p:sp>
      <p:sp>
        <p:nvSpPr>
          <p:cNvPr id="8" name="Rectangle 7"/>
          <p:cNvSpPr/>
          <p:nvPr/>
        </p:nvSpPr>
        <p:spPr>
          <a:xfrm>
            <a:off x="1514988" y="2044830"/>
            <a:ext cx="1755428" cy="5302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/>
                </a:solidFill>
              </a:rPr>
              <a:t>300 millennials</a:t>
            </a:r>
          </a:p>
          <a:p>
            <a:pPr algn="ctr"/>
            <a:r>
              <a:rPr lang="en-US" sz="1200" dirty="0">
                <a:solidFill>
                  <a:schemeClr val="accent4"/>
                </a:solidFill>
              </a:rPr>
              <a:t>in 10 Cities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514987" y="2628723"/>
            <a:ext cx="1755428" cy="5240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/>
                </a:solidFill>
              </a:rPr>
              <a:t>5,000 online panel interviews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14986" y="3230983"/>
            <a:ext cx="1755428" cy="4530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accent4"/>
                </a:solidFill>
              </a:rPr>
              <a:t>50 in-depth face-to-face interviews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637273" y="1447499"/>
            <a:ext cx="2633141" cy="538717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>
            <a:noFill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chemeClr val="bg1"/>
                </a:solidFill>
                <a:latin typeface="Dutch801 Rm TL" pitchFamily="18" charset="0"/>
              </a:rPr>
              <a:t>ZO: PURSUIT OF HAPPINESS</a:t>
            </a:r>
            <a:endParaRPr lang="en-US" sz="1200" b="1" dirty="0">
              <a:solidFill>
                <a:schemeClr val="bg1"/>
              </a:solidFill>
              <a:latin typeface="Dutch801 Rm TL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30748" y="2038194"/>
            <a:ext cx="835362" cy="7553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/>
              <a:t>CONE COMMS</a:t>
            </a:r>
            <a:endParaRPr lang="en-US" sz="900" b="1" dirty="0"/>
          </a:p>
        </p:txBody>
      </p:sp>
      <p:sp>
        <p:nvSpPr>
          <p:cNvPr id="21" name="Rectangle 20"/>
          <p:cNvSpPr/>
          <p:nvPr/>
        </p:nvSpPr>
        <p:spPr>
          <a:xfrm>
            <a:off x="3730749" y="2929556"/>
            <a:ext cx="835364" cy="7553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MSL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08461" y="2044830"/>
            <a:ext cx="1755428" cy="759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accent4"/>
                </a:solidFill>
              </a:rPr>
              <a:t>MILLENIAL CSR STUDY:</a:t>
            </a:r>
            <a:endParaRPr lang="en-US" sz="1050" b="1" dirty="0">
              <a:solidFill>
                <a:schemeClr val="accent4"/>
              </a:solidFill>
            </a:endParaRPr>
          </a:p>
          <a:p>
            <a:pPr algn="ctr"/>
            <a:r>
              <a:rPr lang="en-US" sz="1050" dirty="0">
                <a:solidFill>
                  <a:schemeClr val="accent4"/>
                </a:solidFill>
              </a:rPr>
              <a:t>1003 people aged between 18-34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08463" y="2933754"/>
            <a:ext cx="1755428" cy="7502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accent4"/>
                </a:solidFill>
              </a:rPr>
              <a:t>BIG BUSINESS &amp; MILLENNIALS:</a:t>
            </a:r>
            <a:endParaRPr lang="en-US" sz="1050" b="1" dirty="0">
              <a:solidFill>
                <a:schemeClr val="accent4"/>
              </a:solidFill>
            </a:endParaRPr>
          </a:p>
          <a:p>
            <a:pPr algn="ctr"/>
            <a:r>
              <a:rPr lang="en-US" sz="1050" dirty="0">
                <a:solidFill>
                  <a:schemeClr val="accent4"/>
                </a:solidFill>
              </a:rPr>
              <a:t>5,000 online panel interviews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3730748" y="1447499"/>
            <a:ext cx="2633141" cy="538717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>
            <a:noFill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chemeClr val="bg1"/>
                </a:solidFill>
              </a:rPr>
              <a:t>KEY STUDIES</a:t>
            </a:r>
            <a:endParaRPr lang="en-US" sz="1200" b="1" dirty="0">
              <a:solidFill>
                <a:schemeClr val="bg1"/>
              </a:solidFill>
              <a:latin typeface="Dutch801 Rm TL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7270" y="3994180"/>
            <a:ext cx="1248626" cy="6088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/>
              <a:t>OTHER SOURCES</a:t>
            </a:r>
            <a:endParaRPr lang="en-US" sz="900" b="1" dirty="0"/>
          </a:p>
        </p:txBody>
      </p:sp>
      <p:sp>
        <p:nvSpPr>
          <p:cNvPr id="28" name="Rectangle 27"/>
          <p:cNvSpPr/>
          <p:nvPr/>
        </p:nvSpPr>
        <p:spPr>
          <a:xfrm>
            <a:off x="1942687" y="3994181"/>
            <a:ext cx="4421200" cy="2778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en-US" altLang="en-US" sz="1050" dirty="0">
                <a:solidFill>
                  <a:schemeClr val="tx1"/>
                </a:solidFill>
                <a:cs typeface="Times New Roman" panose="02020603050405020304" pitchFamily="18" charset="0"/>
              </a:rPr>
              <a:t>BBH &amp; GFK Millennial Values Study 2015</a:t>
            </a:r>
            <a:endParaRPr lang="en-US" altLang="en-US" sz="15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42685" y="4325175"/>
            <a:ext cx="4421200" cy="2778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en-US" altLang="en-US" sz="1050" dirty="0">
                <a:solidFill>
                  <a:schemeClr val="tx1"/>
                </a:solidFill>
                <a:cs typeface="Times New Roman" panose="02020603050405020304" pitchFamily="18" charset="0"/>
              </a:rPr>
              <a:t>JWT – Meet the Bric </a:t>
            </a:r>
            <a:r>
              <a:rPr lang="en-US" altLang="en-US" sz="105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Millennials/Positive Luxury</a:t>
            </a:r>
            <a:endParaRPr lang="en-US" alt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7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5867" y="642938"/>
            <a:ext cx="6893867" cy="3170076"/>
          </a:xfrm>
          <a:prstGeom prst="rect">
            <a:avLst/>
          </a:prstGeom>
          <a:solidFill>
            <a:srgbClr val="F4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GB" sz="1575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	</a:t>
            </a:r>
          </a:p>
          <a:p>
            <a:pPr defTabSz="685800"/>
            <a:endParaRPr lang="en-GB" sz="1575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69852"/>
            <a:ext cx="6858000" cy="24476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1250" b="1" dirty="0">
                <a:latin typeface="Helvetica" charset="0"/>
                <a:ea typeface="Helvetica" charset="0"/>
                <a:cs typeface="Helvetica" charset="0"/>
              </a:rPr>
              <a:t>65</a:t>
            </a:r>
            <a:r>
              <a:rPr lang="en-GB" sz="11250" b="1" dirty="0" smtClean="0">
                <a:latin typeface="Helvetica" charset="0"/>
                <a:ea typeface="Helvetica" charset="0"/>
                <a:cs typeface="Helvetica" charset="0"/>
              </a:rPr>
              <a:t>%</a:t>
            </a:r>
          </a:p>
          <a:p>
            <a:pPr marL="0" indent="0" algn="ctr">
              <a:buNone/>
            </a:pPr>
            <a:r>
              <a:rPr lang="en-GB" sz="1000" b="1" dirty="0" smtClean="0">
                <a:latin typeface="Helvetica" charset="0"/>
                <a:ea typeface="Helvetica" charset="0"/>
                <a:cs typeface="Helvetica" charset="0"/>
              </a:rPr>
              <a:t>To find expert advice</a:t>
            </a:r>
            <a:endParaRPr lang="en-GB" sz="100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1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5867" y="642938"/>
            <a:ext cx="6893867" cy="3170076"/>
          </a:xfrm>
          <a:prstGeom prst="rect">
            <a:avLst/>
          </a:prstGeom>
          <a:solidFill>
            <a:srgbClr val="F4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GB" sz="1575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	</a:t>
            </a:r>
          </a:p>
          <a:p>
            <a:pPr defTabSz="685800"/>
            <a:endParaRPr lang="en-GB" sz="1575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69852"/>
            <a:ext cx="6858000" cy="24476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1250" b="1" dirty="0">
                <a:latin typeface="Helvetica" charset="0"/>
                <a:ea typeface="Helvetica" charset="0"/>
                <a:cs typeface="Helvetica" charset="0"/>
              </a:rPr>
              <a:t>90</a:t>
            </a:r>
            <a:r>
              <a:rPr lang="en-GB" sz="11250" b="1" dirty="0" smtClean="0">
                <a:latin typeface="Helvetica" charset="0"/>
                <a:ea typeface="Helvetica" charset="0"/>
                <a:cs typeface="Helvetica" charset="0"/>
              </a:rPr>
              <a:t>%</a:t>
            </a:r>
          </a:p>
          <a:p>
            <a:pPr marL="0" indent="0" algn="ctr">
              <a:buNone/>
            </a:pPr>
            <a:r>
              <a:rPr lang="en-GB" sz="1000" b="1" dirty="0" smtClean="0">
                <a:latin typeface="Helvetica" charset="0"/>
                <a:ea typeface="Helvetica" charset="0"/>
                <a:cs typeface="Helvetica" charset="0"/>
              </a:rPr>
              <a:t>Physical stores and ecommerce are seamless, and they the channels to be integrated </a:t>
            </a:r>
            <a:endParaRPr lang="en-GB" sz="100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5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53831" y="1621141"/>
            <a:ext cx="3070511" cy="2624005"/>
          </a:xfrm>
        </p:spPr>
        <p:txBody>
          <a:bodyPr/>
          <a:lstStyle/>
          <a:p>
            <a:r>
              <a:rPr lang="en-GB" altLang="en-US" sz="1500" dirty="0">
                <a:solidFill>
                  <a:schemeClr val="bg2">
                    <a:lumMod val="85000"/>
                  </a:schemeClr>
                </a:solidFill>
              </a:rPr>
              <a:t>More ‘Global’</a:t>
            </a:r>
          </a:p>
          <a:p>
            <a:r>
              <a:rPr lang="en-GB" altLang="en-US" sz="1500" dirty="0">
                <a:solidFill>
                  <a:schemeClr val="bg2">
                    <a:lumMod val="85000"/>
                  </a:schemeClr>
                </a:solidFill>
              </a:rPr>
              <a:t>More Educated</a:t>
            </a:r>
          </a:p>
          <a:p>
            <a:r>
              <a:rPr lang="en-GB" sz="1500" dirty="0">
                <a:solidFill>
                  <a:schemeClr val="bg2">
                    <a:lumMod val="85000"/>
                  </a:schemeClr>
                </a:solidFill>
              </a:rPr>
              <a:t>More Financially challenged</a:t>
            </a:r>
          </a:p>
          <a:p>
            <a:r>
              <a:rPr lang="en-GB" sz="1500" dirty="0">
                <a:solidFill>
                  <a:schemeClr val="bg2">
                    <a:lumMod val="85000"/>
                  </a:schemeClr>
                </a:solidFill>
              </a:rPr>
              <a:t>Facing more uncertainty and periods of rapid change</a:t>
            </a:r>
          </a:p>
          <a:p>
            <a:r>
              <a:rPr lang="en-GB" sz="1500" dirty="0">
                <a:solidFill>
                  <a:schemeClr val="bg2">
                    <a:lumMod val="85000"/>
                  </a:schemeClr>
                </a:solidFill>
              </a:rPr>
              <a:t>Greater opportunities for Freedom of Expression</a:t>
            </a:r>
          </a:p>
          <a:p>
            <a:r>
              <a:rPr lang="en-GB" sz="1500" dirty="0">
                <a:solidFill>
                  <a:schemeClr val="bg2">
                    <a:lumMod val="85000"/>
                  </a:schemeClr>
                </a:solidFill>
              </a:rPr>
              <a:t>Grown up as Digital Natives</a:t>
            </a:r>
          </a:p>
          <a:p>
            <a:r>
              <a:rPr lang="en-GB" sz="1500" dirty="0"/>
              <a:t>More Socially (and Environmentally) Conscious</a:t>
            </a:r>
          </a:p>
          <a:p>
            <a:endParaRPr lang="en-GB" sz="1500" dirty="0">
              <a:solidFill>
                <a:schemeClr val="bg2">
                  <a:lumMod val="85000"/>
                </a:schemeClr>
              </a:solidFill>
            </a:endParaRPr>
          </a:p>
          <a:p>
            <a:endParaRPr lang="en-GB" sz="1500" dirty="0">
              <a:solidFill>
                <a:schemeClr val="bg2">
                  <a:lumMod val="85000"/>
                </a:schemeClr>
              </a:solidFill>
            </a:endParaRPr>
          </a:p>
          <a:p>
            <a:endParaRPr lang="en-GB" sz="1500" dirty="0"/>
          </a:p>
          <a:p>
            <a:endParaRPr lang="en-GB" altLang="en-US" sz="1500" dirty="0"/>
          </a:p>
          <a:p>
            <a:endParaRPr lang="en-GB" sz="1500" dirty="0"/>
          </a:p>
          <a:p>
            <a:endParaRPr lang="en-GB" sz="1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altLang="en-US" dirty="0" smtClean="0"/>
              <a:t>Millennials – Key Facts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134" y="2749972"/>
            <a:ext cx="2548132" cy="15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1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31" y="1043553"/>
            <a:ext cx="2954014" cy="244762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35866" y="642938"/>
            <a:ext cx="3432499" cy="3857625"/>
          </a:xfrm>
          <a:prstGeom prst="rect">
            <a:avLst/>
          </a:prstGeom>
          <a:solidFill>
            <a:srgbClr val="F4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75" dirty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rPr>
              <a:t>	</a:t>
            </a:r>
          </a:p>
          <a:p>
            <a:endParaRPr lang="en-GB" sz="1575" dirty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931" y="1859718"/>
            <a:ext cx="287616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575" dirty="0">
                <a:latin typeface="Helvetica Light" charset="0"/>
                <a:ea typeface="Helvetica Light" charset="0"/>
                <a:cs typeface="Helvetica Light" charset="0"/>
              </a:rPr>
              <a:t>Millennials are twice as likely to buy from brands with social and environmental good  </a:t>
            </a:r>
            <a:endParaRPr lang="en-GB" sz="1575" dirty="0"/>
          </a:p>
        </p:txBody>
      </p:sp>
      <p:sp>
        <p:nvSpPr>
          <p:cNvPr id="7" name="Rectangle 6"/>
          <p:cNvSpPr/>
          <p:nvPr/>
        </p:nvSpPr>
        <p:spPr>
          <a:xfrm>
            <a:off x="3389634" y="642939"/>
            <a:ext cx="3468366" cy="3149081"/>
          </a:xfrm>
          <a:prstGeom prst="rect">
            <a:avLst/>
          </a:prstGeom>
          <a:solidFill>
            <a:srgbClr val="F4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75" dirty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Value, Quality &amp; Customer Service</a:t>
            </a:r>
          </a:p>
        </p:txBody>
      </p:sp>
      <p:pic>
        <p:nvPicPr>
          <p:cNvPr id="8" name="slide1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1836" t="4717" r="20867" b="2902"/>
          <a:stretch/>
        </p:blipFill>
        <p:spPr>
          <a:xfrm>
            <a:off x="3396633" y="642940"/>
            <a:ext cx="3461368" cy="3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4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8076" y="2283973"/>
            <a:ext cx="2999184" cy="6273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1351" dirty="0"/>
              <a:t/>
            </a:r>
            <a:br>
              <a:rPr lang="en-GB" sz="1351" dirty="0"/>
            </a:br>
            <a:r>
              <a:rPr lang="en-GB" sz="1800" dirty="0"/>
              <a:t>Who are Millennials?</a:t>
            </a:r>
            <a:br>
              <a:rPr lang="en-GB" sz="1800" dirty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/>
              <a:t>What is important to them?</a:t>
            </a:r>
            <a:r>
              <a:rPr lang="en-GB" sz="1800" dirty="0"/>
              <a:t/>
            </a:r>
            <a:br>
              <a:rPr lang="en-GB" sz="1800" dirty="0"/>
            </a:br>
            <a:endParaRPr lang="en-GB" sz="1800" dirty="0"/>
          </a:p>
        </p:txBody>
      </p:sp>
      <p:pic>
        <p:nvPicPr>
          <p:cNvPr id="3" name="Picture Placeholder 2" descr="25379_Bridge 1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55" y="642945"/>
            <a:ext cx="3443092" cy="3871079"/>
          </a:xfrm>
        </p:spPr>
      </p:pic>
    </p:spTree>
    <p:extLst>
      <p:ext uri="{BB962C8B-B14F-4D97-AF65-F5344CB8AC3E}">
        <p14:creationId xmlns:p14="http://schemas.microsoft.com/office/powerpoint/2010/main" val="10443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altLang="en-US" dirty="0" smtClean="0"/>
              <a:t>A NEW DEFINITION OF WHAT’S IMPORTANT</a:t>
            </a:r>
          </a:p>
        </p:txBody>
      </p:sp>
      <p:sp>
        <p:nvSpPr>
          <p:cNvPr id="4" name="Rectangle 3"/>
          <p:cNvSpPr/>
          <p:nvPr/>
        </p:nvSpPr>
        <p:spPr>
          <a:xfrm>
            <a:off x="511969" y="1697998"/>
            <a:ext cx="2147969" cy="178050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/>
              <a:t>“Adulthood is increasingly about achieving independence and pursuing personal goals”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241" y="1697998"/>
            <a:ext cx="3523650" cy="17805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1969" y="3576050"/>
            <a:ext cx="5851922" cy="5461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Traditional milestones of adulthood create identity but are no longer the main identifiers</a:t>
            </a:r>
          </a:p>
        </p:txBody>
      </p:sp>
    </p:spTree>
    <p:extLst>
      <p:ext uri="{BB962C8B-B14F-4D97-AF65-F5344CB8AC3E}">
        <p14:creationId xmlns:p14="http://schemas.microsoft.com/office/powerpoint/2010/main" val="6059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761" y="3793193"/>
            <a:ext cx="6196400" cy="8023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100" i="1" kern="0" dirty="0">
                <a:solidFill>
                  <a:srgbClr val="FFFFFF"/>
                </a:solidFill>
              </a:rPr>
              <a:t>“The </a:t>
            </a:r>
            <a:r>
              <a:rPr lang="en-GB" altLang="en-US" sz="2100" i="1" u="sng" kern="0" dirty="0">
                <a:solidFill>
                  <a:srgbClr val="FFFFFF"/>
                </a:solidFill>
              </a:rPr>
              <a:t>freedom</a:t>
            </a:r>
            <a:r>
              <a:rPr lang="en-GB" altLang="en-US" sz="2100" i="1" kern="0" dirty="0">
                <a:solidFill>
                  <a:srgbClr val="FFFFFF"/>
                </a:solidFill>
              </a:rPr>
              <a:t> to pursue something meaningful and the </a:t>
            </a:r>
            <a:r>
              <a:rPr lang="en-GB" altLang="en-US" sz="2100" i="1" u="sng" kern="0" dirty="0">
                <a:solidFill>
                  <a:srgbClr val="FFFFFF"/>
                </a:solidFill>
              </a:rPr>
              <a:t>control</a:t>
            </a:r>
            <a:r>
              <a:rPr lang="en-GB" altLang="en-US" sz="2100" i="1" kern="0" dirty="0">
                <a:solidFill>
                  <a:srgbClr val="FFFFFF"/>
                </a:solidFill>
              </a:rPr>
              <a:t> to make it last”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329761" y="253426"/>
            <a:ext cx="6196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50" b="1" i="1" kern="0" dirty="0">
                <a:solidFill>
                  <a:srgbClr val="141414"/>
                </a:solidFill>
                <a:latin typeface="Dutch801 Rm TL" pitchFamily="18" charset="0"/>
              </a:rPr>
              <a:t>“For millennials, if you are not being the best version of yourself you can’t share with others”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389674" y="4719534"/>
            <a:ext cx="6081638" cy="24881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GB" sz="900" i="1" kern="0" dirty="0">
                <a:solidFill>
                  <a:srgbClr val="141414"/>
                </a:solidFill>
                <a:cs typeface="Calibri" panose="020F0502020204030204" pitchFamily="34" charset="0"/>
              </a:rPr>
              <a:t>*A </a:t>
            </a:r>
            <a:r>
              <a:rPr lang="en-GB" sz="900" i="1" kern="0" dirty="0" err="1">
                <a:solidFill>
                  <a:srgbClr val="141414"/>
                </a:solidFill>
                <a:cs typeface="Calibri" panose="020F0502020204030204" pitchFamily="34" charset="0"/>
              </a:rPr>
              <a:t>ZenithOptimedia</a:t>
            </a:r>
            <a:r>
              <a:rPr lang="en-GB" sz="900" i="1" kern="0" dirty="0">
                <a:solidFill>
                  <a:srgbClr val="141414"/>
                </a:solidFill>
                <a:cs typeface="Calibri" panose="020F0502020204030204" pitchFamily="34" charset="0"/>
              </a:rPr>
              <a:t> (</a:t>
            </a:r>
            <a:r>
              <a:rPr lang="en-GB" sz="900" i="1" kern="0" dirty="0" err="1">
                <a:solidFill>
                  <a:srgbClr val="141414"/>
                </a:solidFill>
                <a:cs typeface="Calibri" panose="020F0502020204030204" pitchFamily="34" charset="0"/>
              </a:rPr>
              <a:t>Performix</a:t>
            </a:r>
            <a:r>
              <a:rPr lang="en-GB" sz="900" i="1" kern="0" dirty="0">
                <a:solidFill>
                  <a:srgbClr val="141414"/>
                </a:solidFill>
                <a:cs typeface="Calibri" panose="020F0502020204030204" pitchFamily="34" charset="0"/>
              </a:rPr>
              <a:t>) study into the </a:t>
            </a:r>
            <a:r>
              <a:rPr lang="en-GB" sz="900" b="1" i="1" kern="0" dirty="0">
                <a:solidFill>
                  <a:srgbClr val="141414"/>
                </a:solidFill>
                <a:cs typeface="Calibri" panose="020F0502020204030204" pitchFamily="34" charset="0"/>
              </a:rPr>
              <a:t>‘Pursuit of Happiness: Creating Meaningful Brand Experience for Millennials’ </a:t>
            </a:r>
            <a:r>
              <a:rPr lang="en-GB" sz="900" i="1" kern="0" dirty="0">
                <a:solidFill>
                  <a:srgbClr val="141414"/>
                </a:solidFill>
                <a:cs typeface="Calibri" panose="020F0502020204030204" pitchFamily="34" charset="0"/>
              </a:rPr>
              <a:t>2015</a:t>
            </a:r>
          </a:p>
        </p:txBody>
      </p:sp>
      <p:sp>
        <p:nvSpPr>
          <p:cNvPr id="8" name="Up Arrow 7"/>
          <p:cNvSpPr/>
          <p:nvPr/>
        </p:nvSpPr>
        <p:spPr bwMode="auto">
          <a:xfrm flipV="1">
            <a:off x="2449464" y="1543538"/>
            <a:ext cx="281668" cy="263298"/>
          </a:xfrm>
          <a:prstGeom prst="upArrow">
            <a:avLst/>
          </a:prstGeom>
          <a:solidFill>
            <a:srgbClr val="DA9C47"/>
          </a:solidFill>
          <a:ln>
            <a:noFill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875">
              <a:latin typeface="Dutch801 Rm T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953" y="2309408"/>
            <a:ext cx="271463" cy="314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5257" t="2578" r="73" b="30156"/>
          <a:stretch/>
        </p:blipFill>
        <p:spPr>
          <a:xfrm>
            <a:off x="3580998" y="1806836"/>
            <a:ext cx="2506844" cy="15109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t="4170" b="30278"/>
          <a:stretch/>
        </p:blipFill>
        <p:spPr>
          <a:xfrm>
            <a:off x="667581" y="1806836"/>
            <a:ext cx="2598790" cy="151831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2028799" y="1179550"/>
            <a:ext cx="2352230" cy="551204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875">
              <a:latin typeface="Dutch801 Rm TL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372551" y="1252552"/>
            <a:ext cx="2072572" cy="346106"/>
          </a:xfrm>
          <a:prstGeom prst="roundRect">
            <a:avLst/>
          </a:prstGeom>
          <a:solidFill>
            <a:srgbClr val="DA9C47"/>
          </a:solidFill>
          <a:ln>
            <a:noFill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1500" dirty="0">
                <a:solidFill>
                  <a:schemeClr val="bg1"/>
                </a:solidFill>
                <a:latin typeface="Calibri" panose="020F0502020204030204" pitchFamily="34" charset="0"/>
              </a:rPr>
              <a:t>HAPPINESS</a:t>
            </a:r>
            <a:endParaRPr lang="en-US" sz="1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Up Arrow 13"/>
          <p:cNvSpPr/>
          <p:nvPr/>
        </p:nvSpPr>
        <p:spPr bwMode="auto">
          <a:xfrm flipV="1">
            <a:off x="4120602" y="1549118"/>
            <a:ext cx="281668" cy="263298"/>
          </a:xfrm>
          <a:prstGeom prst="upArrow">
            <a:avLst/>
          </a:prstGeom>
          <a:solidFill>
            <a:srgbClr val="DA9C47"/>
          </a:solidFill>
          <a:ln>
            <a:noFill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875">
              <a:latin typeface="Dutch801 Rm T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02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761" y="3793193"/>
            <a:ext cx="6196400" cy="8023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100" i="1" kern="0" dirty="0">
                <a:solidFill>
                  <a:srgbClr val="FFFFFF"/>
                </a:solidFill>
              </a:rPr>
              <a:t>“The </a:t>
            </a:r>
            <a:r>
              <a:rPr lang="en-GB" altLang="en-US" sz="2100" i="1" u="sng" kern="0" dirty="0">
                <a:solidFill>
                  <a:srgbClr val="FFFFFF"/>
                </a:solidFill>
              </a:rPr>
              <a:t>freedom</a:t>
            </a:r>
            <a:r>
              <a:rPr lang="en-GB" altLang="en-US" sz="2100" i="1" kern="0" dirty="0">
                <a:solidFill>
                  <a:srgbClr val="FFFFFF"/>
                </a:solidFill>
              </a:rPr>
              <a:t> to pursue something meaningful and the </a:t>
            </a:r>
            <a:r>
              <a:rPr lang="en-GB" altLang="en-US" sz="2100" i="1" u="sng" kern="0" dirty="0">
                <a:solidFill>
                  <a:srgbClr val="FFFFFF"/>
                </a:solidFill>
              </a:rPr>
              <a:t>control</a:t>
            </a:r>
            <a:r>
              <a:rPr lang="en-GB" altLang="en-US" sz="2100" i="1" kern="0" dirty="0">
                <a:solidFill>
                  <a:srgbClr val="FFFFFF"/>
                </a:solidFill>
              </a:rPr>
              <a:t> to make it last”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329761" y="253426"/>
            <a:ext cx="6196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50" b="1" i="1" kern="0" dirty="0">
                <a:solidFill>
                  <a:srgbClr val="141414"/>
                </a:solidFill>
                <a:latin typeface="Dutch801 Rm TL" pitchFamily="18" charset="0"/>
              </a:rPr>
              <a:t>“For millennials, if you are not being the best version of yourself you can’t share with others”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389674" y="4719534"/>
            <a:ext cx="6081638" cy="24881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GB" sz="900" i="1" kern="0" dirty="0">
                <a:solidFill>
                  <a:srgbClr val="141414"/>
                </a:solidFill>
                <a:cs typeface="Calibri" panose="020F0502020204030204" pitchFamily="34" charset="0"/>
              </a:rPr>
              <a:t>*A </a:t>
            </a:r>
            <a:r>
              <a:rPr lang="en-GB" sz="900" i="1" kern="0" dirty="0" err="1">
                <a:solidFill>
                  <a:srgbClr val="141414"/>
                </a:solidFill>
                <a:cs typeface="Calibri" panose="020F0502020204030204" pitchFamily="34" charset="0"/>
              </a:rPr>
              <a:t>ZenithOptimedia</a:t>
            </a:r>
            <a:r>
              <a:rPr lang="en-GB" sz="900" i="1" kern="0" dirty="0">
                <a:solidFill>
                  <a:srgbClr val="141414"/>
                </a:solidFill>
                <a:cs typeface="Calibri" panose="020F0502020204030204" pitchFamily="34" charset="0"/>
              </a:rPr>
              <a:t> (</a:t>
            </a:r>
            <a:r>
              <a:rPr lang="en-GB" sz="900" i="1" kern="0" dirty="0" err="1">
                <a:solidFill>
                  <a:srgbClr val="141414"/>
                </a:solidFill>
                <a:cs typeface="Calibri" panose="020F0502020204030204" pitchFamily="34" charset="0"/>
              </a:rPr>
              <a:t>Performix</a:t>
            </a:r>
            <a:r>
              <a:rPr lang="en-GB" sz="900" i="1" kern="0" dirty="0">
                <a:solidFill>
                  <a:srgbClr val="141414"/>
                </a:solidFill>
                <a:cs typeface="Calibri" panose="020F0502020204030204" pitchFamily="34" charset="0"/>
              </a:rPr>
              <a:t>) study into the </a:t>
            </a:r>
            <a:r>
              <a:rPr lang="en-GB" sz="900" b="1" i="1" kern="0" dirty="0">
                <a:solidFill>
                  <a:srgbClr val="141414"/>
                </a:solidFill>
                <a:cs typeface="Calibri" panose="020F0502020204030204" pitchFamily="34" charset="0"/>
              </a:rPr>
              <a:t>‘Pursuit of Happiness: Creating Meaningful Brand Experience for Millennials’ </a:t>
            </a:r>
            <a:r>
              <a:rPr lang="en-GB" sz="900" i="1" kern="0" dirty="0">
                <a:solidFill>
                  <a:srgbClr val="141414"/>
                </a:solidFill>
                <a:cs typeface="Calibri" panose="020F0502020204030204" pitchFamily="34" charset="0"/>
              </a:rPr>
              <a:t>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69" y="852567"/>
            <a:ext cx="5422862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4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To live with a </a:t>
            </a:r>
            <a:r>
              <a:rPr lang="en-GB" b="1" dirty="0" smtClean="0"/>
              <a:t>sense of purpose</a:t>
            </a:r>
            <a:endParaRPr lang="en-GB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11358" y="1625029"/>
            <a:ext cx="4172843" cy="211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252" tIns="50625" rIns="101252" bIns="50625"/>
          <a:lstStyle>
            <a:lvl1pPr marL="152400" indent="-152400" algn="l" rtl="0" eaLnBrk="0" fontAlgn="base" hangingPunct="0">
              <a:lnSpc>
                <a:spcPct val="125000"/>
              </a:lnSpc>
              <a:spcBef>
                <a:spcPct val="30000"/>
              </a:spcBef>
              <a:spcAft>
                <a:spcPct val="30000"/>
              </a:spcAft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52400" algn="l" rtl="0" eaLnBrk="0" fontAlgn="base" hangingPunct="0">
              <a:lnSpc>
                <a:spcPct val="125000"/>
              </a:lnSpc>
              <a:spcBef>
                <a:spcPct val="30000"/>
              </a:spcBef>
              <a:spcAft>
                <a:spcPct val="30000"/>
              </a:spcAft>
              <a:buSzPct val="9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876300" indent="-161925" algn="l" rtl="0" eaLnBrk="0" fontAlgn="base" hangingPunct="0">
              <a:lnSpc>
                <a:spcPct val="125000"/>
              </a:lnSpc>
              <a:spcBef>
                <a:spcPct val="30000"/>
              </a:spcBef>
              <a:spcAft>
                <a:spcPct val="30000"/>
              </a:spcAft>
              <a:buSzPct val="9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219200" indent="-142875" algn="l" rtl="0" eaLnBrk="0" fontAlgn="base" hangingPunct="0">
              <a:lnSpc>
                <a:spcPct val="125000"/>
              </a:lnSpc>
              <a:spcBef>
                <a:spcPct val="30000"/>
              </a:spcBef>
              <a:spcAft>
                <a:spcPct val="30000"/>
              </a:spcAft>
              <a:buSzPct val="95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590675" indent="-152400" algn="l" rtl="0" eaLnBrk="0" fontAlgn="base" hangingPunct="0">
              <a:lnSpc>
                <a:spcPct val="125000"/>
              </a:lnSpc>
              <a:spcBef>
                <a:spcPct val="30000"/>
              </a:spcBef>
              <a:spcAft>
                <a:spcPct val="30000"/>
              </a:spcAft>
              <a:buSzPct val="95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047875" indent="-152400" algn="l" rtl="0" fontAlgn="base">
              <a:lnSpc>
                <a:spcPct val="125000"/>
              </a:lnSpc>
              <a:spcBef>
                <a:spcPct val="30000"/>
              </a:spcBef>
              <a:spcAft>
                <a:spcPct val="30000"/>
              </a:spcAft>
              <a:buSzPct val="9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505075" indent="-152400" algn="l" rtl="0" fontAlgn="base">
              <a:lnSpc>
                <a:spcPct val="125000"/>
              </a:lnSpc>
              <a:spcBef>
                <a:spcPct val="30000"/>
              </a:spcBef>
              <a:spcAft>
                <a:spcPct val="30000"/>
              </a:spcAft>
              <a:buSzPct val="9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2962275" indent="-152400" algn="l" rtl="0" fontAlgn="base">
              <a:lnSpc>
                <a:spcPct val="125000"/>
              </a:lnSpc>
              <a:spcBef>
                <a:spcPct val="30000"/>
              </a:spcBef>
              <a:spcAft>
                <a:spcPct val="30000"/>
              </a:spcAft>
              <a:buSzPct val="9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419475" indent="-152400" algn="l" rtl="0" fontAlgn="base">
              <a:lnSpc>
                <a:spcPct val="125000"/>
              </a:lnSpc>
              <a:spcBef>
                <a:spcPct val="30000"/>
              </a:spcBef>
              <a:spcAft>
                <a:spcPct val="30000"/>
              </a:spcAft>
              <a:buSzPct val="9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altLang="en-US" sz="1125" kern="0" dirty="0">
                <a:solidFill>
                  <a:schemeClr val="bg2">
                    <a:lumMod val="50000"/>
                  </a:schemeClr>
                </a:solidFill>
              </a:rPr>
              <a:t>They strive for </a:t>
            </a:r>
            <a:r>
              <a:rPr lang="en-GB" altLang="en-US" sz="1125" b="1" kern="0" dirty="0">
                <a:solidFill>
                  <a:schemeClr val="bg2">
                    <a:lumMod val="50000"/>
                  </a:schemeClr>
                </a:solidFill>
              </a:rPr>
              <a:t>happiness</a:t>
            </a:r>
            <a:endParaRPr lang="en-GB" altLang="en-US" sz="1125" kern="0" dirty="0">
              <a:solidFill>
                <a:schemeClr val="bg2">
                  <a:lumMod val="50000"/>
                </a:schemeClr>
              </a:solidFill>
            </a:endParaRPr>
          </a:p>
          <a:p>
            <a:pPr lvl="1" eaLnBrk="1" hangingPunct="1">
              <a:defRPr/>
            </a:pPr>
            <a:r>
              <a:rPr lang="en-GB" altLang="en-US" sz="1125" kern="0" dirty="0">
                <a:solidFill>
                  <a:schemeClr val="bg2">
                    <a:lumMod val="50000"/>
                  </a:schemeClr>
                </a:solidFill>
              </a:rPr>
              <a:t>To make the </a:t>
            </a:r>
            <a:r>
              <a:rPr lang="en-GB" altLang="en-US" sz="1125" b="1" kern="0" dirty="0">
                <a:solidFill>
                  <a:schemeClr val="bg2">
                    <a:lumMod val="50000"/>
                  </a:schemeClr>
                </a:solidFill>
              </a:rPr>
              <a:t>most</a:t>
            </a:r>
            <a:r>
              <a:rPr lang="en-GB" altLang="en-US" sz="1125" kern="0" dirty="0">
                <a:solidFill>
                  <a:schemeClr val="bg2">
                    <a:lumMod val="50000"/>
                  </a:schemeClr>
                </a:solidFill>
              </a:rPr>
              <a:t> of their lives</a:t>
            </a:r>
          </a:p>
          <a:p>
            <a:pPr lvl="1" eaLnBrk="1" hangingPunct="1">
              <a:defRPr/>
            </a:pPr>
            <a:r>
              <a:rPr lang="en-GB" altLang="en-US" sz="1125" kern="0" dirty="0">
                <a:solidFill>
                  <a:schemeClr val="bg2">
                    <a:lumMod val="50000"/>
                  </a:schemeClr>
                </a:solidFill>
              </a:rPr>
              <a:t>Having </a:t>
            </a:r>
            <a:r>
              <a:rPr lang="en-GB" altLang="en-US" sz="1125" b="1" kern="0" dirty="0">
                <a:solidFill>
                  <a:schemeClr val="bg2">
                    <a:lumMod val="50000"/>
                  </a:schemeClr>
                </a:solidFill>
              </a:rPr>
              <a:t>meaningful</a:t>
            </a:r>
            <a:r>
              <a:rPr lang="en-GB" altLang="en-US" sz="1125" kern="0" dirty="0">
                <a:solidFill>
                  <a:schemeClr val="bg2">
                    <a:lumMod val="50000"/>
                  </a:schemeClr>
                </a:solidFill>
              </a:rPr>
              <a:t> experiences (beyond just possessions)</a:t>
            </a:r>
          </a:p>
          <a:p>
            <a:pPr lvl="1" eaLnBrk="1" hangingPunct="1">
              <a:defRPr/>
            </a:pPr>
            <a:r>
              <a:rPr lang="en-GB" altLang="en-US" sz="1125" kern="0" dirty="0">
                <a:solidFill>
                  <a:schemeClr val="bg2">
                    <a:lumMod val="50000"/>
                  </a:schemeClr>
                </a:solidFill>
              </a:rPr>
              <a:t>Living with </a:t>
            </a:r>
            <a:r>
              <a:rPr lang="en-GB" altLang="en-US" sz="1125" b="1" kern="0" dirty="0">
                <a:solidFill>
                  <a:schemeClr val="bg2">
                    <a:lumMod val="50000"/>
                  </a:schemeClr>
                </a:solidFill>
              </a:rPr>
              <a:t>purpose </a:t>
            </a:r>
            <a:r>
              <a:rPr lang="en-GB" altLang="en-US" sz="1125" kern="0" dirty="0">
                <a:solidFill>
                  <a:schemeClr val="bg2">
                    <a:lumMod val="50000"/>
                  </a:schemeClr>
                </a:solidFill>
              </a:rPr>
              <a:t>to be the best they can be and defining their own journey through life</a:t>
            </a:r>
          </a:p>
          <a:p>
            <a:pPr eaLnBrk="1" hangingPunct="1">
              <a:defRPr/>
            </a:pPr>
            <a:endParaRPr lang="en-GB" altLang="en-US" sz="1125" kern="0" dirty="0">
              <a:solidFill>
                <a:schemeClr val="bg2">
                  <a:lumMod val="50000"/>
                </a:schemeClr>
              </a:solidFill>
            </a:endParaRPr>
          </a:p>
          <a:p>
            <a:pPr lvl="1" eaLnBrk="1" hangingPunct="1">
              <a:defRPr/>
            </a:pPr>
            <a:endParaRPr lang="en-GB" altLang="en-US" sz="1125" kern="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GB" altLang="en-US" sz="1125" kern="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GB" altLang="en-US" sz="1125" kern="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63" y="2826303"/>
            <a:ext cx="2370420" cy="1373476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 bwMode="auto">
          <a:xfrm>
            <a:off x="4746765" y="1444788"/>
            <a:ext cx="1695451" cy="1156097"/>
          </a:xfrm>
          <a:prstGeom prst="wedgeRoundRectCallout">
            <a:avLst>
              <a:gd name="adj1" fmla="val -102110"/>
              <a:gd name="adj2" fmla="val -2438"/>
              <a:gd name="adj3" fmla="val 16667"/>
            </a:avLst>
          </a:prstGeom>
          <a:solidFill>
            <a:schemeClr val="accent2"/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en-GB" sz="1200" i="1" dirty="0">
                <a:latin typeface="DINPro-Light"/>
              </a:rPr>
              <a:t>“When the crisis began, I found myself</a:t>
            </a:r>
          </a:p>
          <a:p>
            <a:pPr>
              <a:defRPr/>
            </a:pPr>
            <a:r>
              <a:rPr lang="en-GB" sz="1200" i="1" dirty="0">
                <a:latin typeface="DINPro-Light"/>
              </a:rPr>
              <a:t>jobless, and I reinvented myself.”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7160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797" y="2135838"/>
            <a:ext cx="2502121" cy="135293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altLang="en-US" dirty="0" smtClean="0"/>
              <a:t>Love is Alive and Kicking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1265" y="1493121"/>
            <a:ext cx="5868689" cy="2624005"/>
          </a:xfrm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Millennials continue seek 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love, intimacy, commitment</a:t>
            </a: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But increasingly need to be sure of who they are first before ‘taking the plunge’</a:t>
            </a:r>
          </a:p>
          <a:p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Love on their own terms, 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a new rituality is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emerging</a:t>
            </a: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Less defined by:</a:t>
            </a:r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Tradition</a:t>
            </a:r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Family</a:t>
            </a:r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Gender </a:t>
            </a: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Technology playing a key role in shaping this</a:t>
            </a:r>
          </a:p>
          <a:p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But still underpinned by commitment, depth of intimacy	</a:t>
            </a:r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Something certain in an uncertain world</a:t>
            </a:r>
          </a:p>
          <a:p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And symbols of commitment and love remain important</a:t>
            </a:r>
          </a:p>
        </p:txBody>
      </p:sp>
    </p:spTree>
    <p:extLst>
      <p:ext uri="{BB962C8B-B14F-4D97-AF65-F5344CB8AC3E}">
        <p14:creationId xmlns:p14="http://schemas.microsoft.com/office/powerpoint/2010/main" val="11158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8076" y="2283973"/>
            <a:ext cx="2999184" cy="6273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1351" dirty="0"/>
              <a:t/>
            </a:r>
            <a:br>
              <a:rPr lang="en-GB" sz="1351" dirty="0"/>
            </a:br>
            <a:r>
              <a:rPr lang="en-GB" sz="1800" dirty="0"/>
              <a:t>Who are Millennials?</a:t>
            </a:r>
            <a:br>
              <a:rPr lang="en-GB" sz="1800" dirty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>What is important to them?</a:t>
            </a:r>
            <a:br>
              <a:rPr lang="en-GB" sz="1800" dirty="0"/>
            </a:br>
            <a:endParaRPr lang="en-GB" sz="2400" dirty="0"/>
          </a:p>
        </p:txBody>
      </p:sp>
      <p:pic>
        <p:nvPicPr>
          <p:cNvPr id="3" name="Picture Placeholder 2" descr="25379_Bridge 1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8270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53830" y="1621141"/>
            <a:ext cx="4302151" cy="2624005"/>
          </a:xfrm>
        </p:spPr>
        <p:txBody>
          <a:bodyPr/>
          <a:lstStyle/>
          <a:p>
            <a:r>
              <a:rPr lang="en-GB" sz="1500" dirty="0"/>
              <a:t>Use brands to </a:t>
            </a:r>
            <a:r>
              <a:rPr lang="en-GB" sz="1500" b="1" dirty="0"/>
              <a:t>shape their world</a:t>
            </a:r>
            <a:r>
              <a:rPr lang="en-GB" sz="1500" dirty="0"/>
              <a:t>, to define them, their identity and character</a:t>
            </a:r>
          </a:p>
          <a:p>
            <a:r>
              <a:rPr lang="en-GB" sz="1500" dirty="0"/>
              <a:t>They seek out brands with </a:t>
            </a:r>
            <a:r>
              <a:rPr lang="en-GB" sz="1500" b="1" dirty="0"/>
              <a:t>meaning and shared values</a:t>
            </a:r>
          </a:p>
          <a:p>
            <a:endParaRPr lang="en-GB" sz="1500" dirty="0"/>
          </a:p>
          <a:p>
            <a:r>
              <a:rPr lang="en-GB" sz="1500" dirty="0"/>
              <a:t>They will </a:t>
            </a:r>
            <a:r>
              <a:rPr lang="en-GB" sz="1500" b="1" dirty="0"/>
              <a:t>challenge</a:t>
            </a:r>
            <a:r>
              <a:rPr lang="en-GB" sz="1500" dirty="0"/>
              <a:t> brands, interrogate them, question them</a:t>
            </a:r>
          </a:p>
          <a:p>
            <a:r>
              <a:rPr lang="en-GB" sz="1500" dirty="0"/>
              <a:t>They will share these experiences, good or bad</a:t>
            </a:r>
          </a:p>
          <a:p>
            <a:endParaRPr lang="en-GB" sz="1500" dirty="0"/>
          </a:p>
          <a:p>
            <a:r>
              <a:rPr lang="en-GB" sz="1500" dirty="0"/>
              <a:t>They expect brand to act with </a:t>
            </a:r>
            <a:r>
              <a:rPr lang="en-GB" sz="1500" b="1" dirty="0"/>
              <a:t>integrity</a:t>
            </a:r>
            <a:r>
              <a:rPr lang="en-GB" sz="1500" dirty="0"/>
              <a:t>, with honesty, openness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altLang="en-US" dirty="0" smtClean="0"/>
              <a:t> Millennials and Brands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007" y="2355115"/>
            <a:ext cx="1365735" cy="11015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007" y="3484161"/>
            <a:ext cx="1365735" cy="83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4493" y="819862"/>
            <a:ext cx="5986889" cy="7324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/>
              <a:t>The freedom and inspiration to pursue self-discovery is key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4494" y="3603198"/>
            <a:ext cx="5986889" cy="732485"/>
          </a:xfrm>
          <a:prstGeom prst="rect">
            <a:avLst/>
          </a:prstGeom>
          <a:solidFill>
            <a:srgbClr val="9C85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/>
              <a:t>More engaged with Corporate Social Responsibility, and it is impacting their brand allegiance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495" y="1743542"/>
            <a:ext cx="5986889" cy="732485"/>
          </a:xfrm>
          <a:prstGeom prst="rect">
            <a:avLst/>
          </a:prstGeom>
          <a:solidFill>
            <a:srgbClr val="9C85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/>
              <a:t>They crave insight and information, develop personal innovation and pursue their dreams and ambitions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4494" y="2673368"/>
            <a:ext cx="5986889" cy="7324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/>
              <a:t>Happiness comes from freedom and control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20943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22455" y="1691823"/>
            <a:ext cx="2652532" cy="2624005"/>
          </a:xfrm>
        </p:spPr>
        <p:txBody>
          <a:bodyPr/>
          <a:lstStyle/>
          <a:p>
            <a:r>
              <a:rPr lang="en-GB" altLang="en-US" sz="1500" dirty="0"/>
              <a:t>Cohort aged approx. 18-35 (born early 1980s to early 2000s)</a:t>
            </a:r>
          </a:p>
          <a:p>
            <a:endParaRPr lang="en-GB" altLang="en-US" sz="1500" dirty="0"/>
          </a:p>
          <a:p>
            <a:r>
              <a:rPr lang="en-GB" altLang="en-US" sz="1500" dirty="0"/>
              <a:t>Preceded by Generation X, Baby Boomers before that</a:t>
            </a:r>
          </a:p>
          <a:p>
            <a:endParaRPr lang="en-GB" altLang="en-US" sz="1500" dirty="0"/>
          </a:p>
          <a:p>
            <a:r>
              <a:rPr lang="en-GB" altLang="en-US" sz="1500" dirty="0"/>
              <a:t>Make up around a quarter of world’s population today, and more in developing markets</a:t>
            </a:r>
            <a:endParaRPr lang="en-GB" sz="1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altLang="en-US" dirty="0" smtClean="0"/>
              <a:t>Millennials – A recap</a:t>
            </a:r>
            <a:endParaRPr lang="en-GB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107570192"/>
              </p:ext>
            </p:extLst>
          </p:nvPr>
        </p:nvGraphicFramePr>
        <p:xfrm>
          <a:off x="3460477" y="1919582"/>
          <a:ext cx="3211032" cy="2571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740497" y="1406442"/>
            <a:ext cx="3015908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1" dirty="0"/>
              <a:t>Millennials as % of each country’s population</a:t>
            </a:r>
          </a:p>
        </p:txBody>
      </p:sp>
    </p:spTree>
    <p:extLst>
      <p:ext uri="{BB962C8B-B14F-4D97-AF65-F5344CB8AC3E}">
        <p14:creationId xmlns:p14="http://schemas.microsoft.com/office/powerpoint/2010/main" val="203124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9639" y="642948"/>
            <a:ext cx="3468367" cy="31490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75" dirty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Value, Quality &amp; Customer Service</a:t>
            </a:r>
          </a:p>
        </p:txBody>
      </p:sp>
      <p:pic>
        <p:nvPicPr>
          <p:cNvPr id="2" name="slide17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0077" y="1437099"/>
            <a:ext cx="2215755" cy="1662113"/>
          </a:xfrm>
        </p:spPr>
      </p:pic>
      <p:sp>
        <p:nvSpPr>
          <p:cNvPr id="5" name="Rectangle 4"/>
          <p:cNvSpPr/>
          <p:nvPr/>
        </p:nvSpPr>
        <p:spPr>
          <a:xfrm>
            <a:off x="-35858" y="642944"/>
            <a:ext cx="3432500" cy="3857625"/>
          </a:xfrm>
          <a:prstGeom prst="rect">
            <a:avLst/>
          </a:prstGeom>
          <a:solidFill>
            <a:srgbClr val="F4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75" dirty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	</a:t>
            </a:r>
          </a:p>
          <a:p>
            <a:endParaRPr lang="en-GB" sz="1575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272" y="1739346"/>
            <a:ext cx="262423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575" dirty="0">
                <a:latin typeface="Helvetica Light" charset="0"/>
                <a:ea typeface="Helvetica Light" charset="0"/>
                <a:cs typeface="Helvetica Light" charset="0"/>
              </a:rPr>
              <a:t>$200b in purchasing power and another $500b thorough indirect </a:t>
            </a:r>
            <a:r>
              <a:rPr lang="en-GB" sz="1575">
                <a:latin typeface="Helvetica Light" charset="0"/>
                <a:ea typeface="Helvetica Light" charset="0"/>
                <a:cs typeface="Helvetica Light" charset="0"/>
              </a:rPr>
              <a:t>spending by influencing </a:t>
            </a:r>
            <a:r>
              <a:rPr lang="en-GB" sz="1575" dirty="0">
                <a:latin typeface="Helvetica Light" charset="0"/>
                <a:ea typeface="Helvetica Light" charset="0"/>
                <a:cs typeface="Helvetica Light" charset="0"/>
              </a:rPr>
              <a:t>their parents </a:t>
            </a:r>
            <a:endParaRPr lang="en-GB" sz="1575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6637" y="642948"/>
            <a:ext cx="3461369" cy="314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1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5858" y="642944"/>
            <a:ext cx="3432500" cy="3857625"/>
          </a:xfrm>
          <a:prstGeom prst="rect">
            <a:avLst/>
          </a:prstGeom>
          <a:solidFill>
            <a:srgbClr val="F4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75" dirty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rPr>
              <a:t>	</a:t>
            </a:r>
          </a:p>
          <a:p>
            <a:endParaRPr lang="en-GB" sz="1575" dirty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07" y="2084818"/>
            <a:ext cx="28761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575" dirty="0">
                <a:latin typeface="Helvetica Light" charset="0"/>
                <a:ea typeface="Helvetica Light" charset="0"/>
                <a:cs typeface="Helvetica Light" charset="0"/>
              </a:rPr>
              <a:t>By 2017, Millennials will outspend Baby Boomers </a:t>
            </a:r>
            <a:endParaRPr lang="en-GB" sz="1575" dirty="0"/>
          </a:p>
        </p:txBody>
      </p:sp>
      <p:sp>
        <p:nvSpPr>
          <p:cNvPr id="7" name="Rectangle 6"/>
          <p:cNvSpPr/>
          <p:nvPr/>
        </p:nvSpPr>
        <p:spPr>
          <a:xfrm>
            <a:off x="3389639" y="642948"/>
            <a:ext cx="3468367" cy="31490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75" dirty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Value, Quality &amp; Customer Service</a:t>
            </a:r>
          </a:p>
        </p:txBody>
      </p:sp>
      <p:pic>
        <p:nvPicPr>
          <p:cNvPr id="8" name="Slide2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4497" r="10272"/>
          <a:stretch/>
        </p:blipFill>
        <p:spPr>
          <a:xfrm>
            <a:off x="3389635" y="642944"/>
            <a:ext cx="3480420" cy="314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7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53826" y="1621130"/>
            <a:ext cx="5738630" cy="2624005"/>
          </a:xfrm>
        </p:spPr>
        <p:txBody>
          <a:bodyPr/>
          <a:lstStyle/>
          <a:p>
            <a:r>
              <a:rPr lang="en-GB" altLang="en-US" sz="1500" dirty="0"/>
              <a:t>More ‘Global’</a:t>
            </a:r>
            <a:endParaRPr lang="en-GB" sz="1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altLang="en-US" dirty="0" smtClean="0"/>
              <a:t>Millennials – Key Facts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106" y="2630386"/>
            <a:ext cx="2548369" cy="165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0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r>
              <a:rPr lang="it-IT" sz="1801" dirty="0">
                <a:latin typeface="Gill Sans MT Std Light"/>
                <a:ea typeface="+mn-ea"/>
                <a:cs typeface="Gill Sans MT Std Light"/>
              </a:rPr>
              <a:t>And,....</a:t>
            </a:r>
            <a:br>
              <a:rPr lang="it-IT" sz="1801" dirty="0">
                <a:latin typeface="Gill Sans MT Std Light"/>
                <a:ea typeface="+mn-ea"/>
                <a:cs typeface="Gill Sans MT Std Light"/>
              </a:rPr>
            </a:br>
            <a:r>
              <a:rPr lang="it-IT" sz="1801" dirty="0">
                <a:latin typeface="Gill Sans MT Std Light"/>
                <a:ea typeface="+mn-ea"/>
                <a:cs typeface="Gill Sans MT Std Light"/>
              </a:rPr>
              <a:t>They don’t notice diversity, they notice when its missing</a:t>
            </a:r>
            <a:endParaRPr lang="en-US" sz="1801" dirty="0">
              <a:latin typeface="Gill Sans MT Std Light"/>
              <a:ea typeface="+mn-ea"/>
              <a:cs typeface="Gill Sans MT Std Ligh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1400" dirty="0">
                <a:latin typeface="Gill Sans MT Std Light"/>
                <a:cs typeface="Gill Sans MT Std Light"/>
              </a:rPr>
              <a:t>1994 </a:t>
            </a:r>
            <a:r>
              <a:rPr lang="en-GB" sz="1400" dirty="0">
                <a:latin typeface="Gill Sans MT Std Light"/>
                <a:cs typeface="Gill Sans MT Std Light"/>
              </a:rPr>
              <a:t>– 2004</a:t>
            </a:r>
          </a:p>
          <a:p>
            <a:pPr marL="0" indent="0">
              <a:buNone/>
            </a:pPr>
            <a:r>
              <a:rPr lang="en-GB" sz="1400" dirty="0" smtClean="0">
                <a:latin typeface="Gill Sans MT Std Light"/>
                <a:cs typeface="Gill Sans MT Std Light"/>
              </a:rPr>
              <a:t>Friends</a:t>
            </a:r>
            <a:endParaRPr lang="en-US" sz="1400" dirty="0">
              <a:latin typeface="Gill Sans MT Std Light"/>
              <a:cs typeface="Gill Sans MT Std Ligh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400" dirty="0">
                <a:latin typeface="Gill Sans MT Std Light"/>
                <a:cs typeface="Gill Sans MT Std Light"/>
              </a:rPr>
              <a:t>2014 –</a:t>
            </a:r>
          </a:p>
          <a:p>
            <a:pPr marL="0" indent="0">
              <a:buNone/>
            </a:pPr>
            <a:r>
              <a:rPr lang="en-GB" sz="1400" dirty="0">
                <a:latin typeface="Gill Sans MT Std Light"/>
                <a:cs typeface="Gill Sans MT Std Light"/>
              </a:rPr>
              <a:t>How to get away with murder</a:t>
            </a:r>
            <a:endParaRPr lang="en-US" sz="1400" dirty="0">
              <a:latin typeface="Gill Sans MT Std Light"/>
              <a:cs typeface="Gill Sans MT Std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03" y="1982684"/>
            <a:ext cx="2894047" cy="21348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561" y="1982684"/>
            <a:ext cx="2880160" cy="213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9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53830" y="1621141"/>
            <a:ext cx="5738631" cy="2624005"/>
          </a:xfrm>
        </p:spPr>
        <p:txBody>
          <a:bodyPr/>
          <a:lstStyle/>
          <a:p>
            <a:r>
              <a:rPr lang="en-GB" altLang="en-US" sz="1500" dirty="0">
                <a:solidFill>
                  <a:schemeClr val="bg2">
                    <a:lumMod val="85000"/>
                  </a:schemeClr>
                </a:solidFill>
              </a:rPr>
              <a:t>More ‘Global’</a:t>
            </a:r>
          </a:p>
          <a:p>
            <a:r>
              <a:rPr lang="en-GB" altLang="en-US" sz="1500" dirty="0"/>
              <a:t>More Educated</a:t>
            </a:r>
            <a:endParaRPr lang="en-GB" sz="1500" dirty="0"/>
          </a:p>
          <a:p>
            <a:endParaRPr lang="en-GB" sz="1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altLang="en-US" dirty="0" smtClean="0"/>
              <a:t>Millennials – Key Facts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845" y="1968463"/>
            <a:ext cx="2756249" cy="234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4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. No Line">
  <a:themeElements>
    <a:clrScheme name="FM Colours">
      <a:dk1>
        <a:srgbClr val="141313"/>
      </a:dk1>
      <a:lt1>
        <a:sysClr val="window" lastClr="FFFFFF"/>
      </a:lt1>
      <a:dk2>
        <a:srgbClr val="000000"/>
      </a:dk2>
      <a:lt2>
        <a:srgbClr val="FFFFFF"/>
      </a:lt2>
      <a:accent1>
        <a:srgbClr val="D0D4DE"/>
      </a:accent1>
      <a:accent2>
        <a:srgbClr val="E3E0C8"/>
      </a:accent2>
      <a:accent3>
        <a:srgbClr val="F4E6CB"/>
      </a:accent3>
      <a:accent4>
        <a:srgbClr val="EEE0EE"/>
      </a:accent4>
      <a:accent5>
        <a:srgbClr val="69737A"/>
      </a:accent5>
      <a:accent6>
        <a:srgbClr val="DCCEBB"/>
      </a:accent6>
      <a:hlink>
        <a:srgbClr val="829CB7"/>
      </a:hlink>
      <a:folHlink>
        <a:srgbClr val="DDDEDD"/>
      </a:folHlink>
    </a:clrScheme>
    <a:fontScheme name="DBGO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evermark PPT [Read-Only]" id="{CEA673AA-9D7F-4552-9381-82D2A6BE7178}" vid="{47EB7AC4-7B0F-437F-9AFA-220FF6766C02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. Line">
  <a:themeElements>
    <a:clrScheme name="FM Colours">
      <a:dk1>
        <a:srgbClr val="141313"/>
      </a:dk1>
      <a:lt1>
        <a:sysClr val="window" lastClr="FFFFFF"/>
      </a:lt1>
      <a:dk2>
        <a:srgbClr val="000000"/>
      </a:dk2>
      <a:lt2>
        <a:srgbClr val="FFFFFF"/>
      </a:lt2>
      <a:accent1>
        <a:srgbClr val="D0D4DE"/>
      </a:accent1>
      <a:accent2>
        <a:srgbClr val="E3E0C8"/>
      </a:accent2>
      <a:accent3>
        <a:srgbClr val="F4E6CB"/>
      </a:accent3>
      <a:accent4>
        <a:srgbClr val="EEE0EE"/>
      </a:accent4>
      <a:accent5>
        <a:srgbClr val="69737A"/>
      </a:accent5>
      <a:accent6>
        <a:srgbClr val="DCCEBB"/>
      </a:accent6>
      <a:hlink>
        <a:srgbClr val="829CB7"/>
      </a:hlink>
      <a:folHlink>
        <a:srgbClr val="DDDED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evermark PPT [Read-Only]" id="{CEA673AA-9D7F-4552-9381-82D2A6BE7178}" vid="{02BE5B56-853A-41A8-AC83-E9B0C1A67163}"/>
    </a:ext>
  </a:extLst>
</a:theme>
</file>

<file path=ppt/theme/theme3.xml><?xml version="1.0" encoding="utf-8"?>
<a:theme xmlns:a="http://schemas.openxmlformats.org/drawingml/2006/main" name="1_2. Line">
  <a:themeElements>
    <a:clrScheme name="FM Colours">
      <a:dk1>
        <a:srgbClr val="141313"/>
      </a:dk1>
      <a:lt1>
        <a:sysClr val="window" lastClr="FFFFFF"/>
      </a:lt1>
      <a:dk2>
        <a:srgbClr val="000000"/>
      </a:dk2>
      <a:lt2>
        <a:srgbClr val="FFFFFF"/>
      </a:lt2>
      <a:accent1>
        <a:srgbClr val="D0D4DE"/>
      </a:accent1>
      <a:accent2>
        <a:srgbClr val="E3E0C8"/>
      </a:accent2>
      <a:accent3>
        <a:srgbClr val="F4E6CB"/>
      </a:accent3>
      <a:accent4>
        <a:srgbClr val="EEE0EE"/>
      </a:accent4>
      <a:accent5>
        <a:srgbClr val="69737A"/>
      </a:accent5>
      <a:accent6>
        <a:srgbClr val="DCCEBB"/>
      </a:accent6>
      <a:hlink>
        <a:srgbClr val="829CB7"/>
      </a:hlink>
      <a:folHlink>
        <a:srgbClr val="DDDED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evermark PPT [Read-Only]" id="{CEA673AA-9D7F-4552-9381-82D2A6BE7178}" vid="{02BE5B56-853A-41A8-AC83-E9B0C1A67163}"/>
    </a:ext>
  </a:extLst>
</a:theme>
</file>

<file path=ppt/theme/theme4.xml><?xml version="1.0" encoding="utf-8"?>
<a:theme xmlns:a="http://schemas.openxmlformats.org/drawingml/2006/main" name="2_2. Line">
  <a:themeElements>
    <a:clrScheme name="FM Colours">
      <a:dk1>
        <a:srgbClr val="141313"/>
      </a:dk1>
      <a:lt1>
        <a:sysClr val="window" lastClr="FFFFFF"/>
      </a:lt1>
      <a:dk2>
        <a:srgbClr val="000000"/>
      </a:dk2>
      <a:lt2>
        <a:srgbClr val="FFFFFF"/>
      </a:lt2>
      <a:accent1>
        <a:srgbClr val="D0D4DE"/>
      </a:accent1>
      <a:accent2>
        <a:srgbClr val="E3E0C8"/>
      </a:accent2>
      <a:accent3>
        <a:srgbClr val="F4E6CB"/>
      </a:accent3>
      <a:accent4>
        <a:srgbClr val="EEE0EE"/>
      </a:accent4>
      <a:accent5>
        <a:srgbClr val="69737A"/>
      </a:accent5>
      <a:accent6>
        <a:srgbClr val="DCCEBB"/>
      </a:accent6>
      <a:hlink>
        <a:srgbClr val="829CB7"/>
      </a:hlink>
      <a:folHlink>
        <a:srgbClr val="DDDED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evermark PPT [Read-Only]" id="{CEA673AA-9D7F-4552-9381-82D2A6BE7178}" vid="{02BE5B56-853A-41A8-AC83-E9B0C1A67163}"/>
    </a:ext>
  </a:extLst>
</a:theme>
</file>

<file path=ppt/theme/theme5.xml><?xml version="1.0" encoding="utf-8"?>
<a:theme xmlns:a="http://schemas.openxmlformats.org/drawingml/2006/main" name="3_2. Line">
  <a:themeElements>
    <a:clrScheme name="FM Colours">
      <a:dk1>
        <a:srgbClr val="141313"/>
      </a:dk1>
      <a:lt1>
        <a:sysClr val="window" lastClr="FFFFFF"/>
      </a:lt1>
      <a:dk2>
        <a:srgbClr val="000000"/>
      </a:dk2>
      <a:lt2>
        <a:srgbClr val="FFFFFF"/>
      </a:lt2>
      <a:accent1>
        <a:srgbClr val="D0D4DE"/>
      </a:accent1>
      <a:accent2>
        <a:srgbClr val="E3E0C8"/>
      </a:accent2>
      <a:accent3>
        <a:srgbClr val="F4E6CB"/>
      </a:accent3>
      <a:accent4>
        <a:srgbClr val="EEE0EE"/>
      </a:accent4>
      <a:accent5>
        <a:srgbClr val="69737A"/>
      </a:accent5>
      <a:accent6>
        <a:srgbClr val="DCCEBB"/>
      </a:accent6>
      <a:hlink>
        <a:srgbClr val="829CB7"/>
      </a:hlink>
      <a:folHlink>
        <a:srgbClr val="DDDED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evermark PPT [Read-Only]" id="{CEA673AA-9D7F-4552-9381-82D2A6BE7178}" vid="{02BE5B56-853A-41A8-AC83-E9B0C1A67163}"/>
    </a:ext>
  </a:extLst>
</a:theme>
</file>

<file path=ppt/theme/theme6.xml><?xml version="1.0" encoding="utf-8"?>
<a:theme xmlns:a="http://schemas.openxmlformats.org/drawingml/2006/main" name="4_2. Line">
  <a:themeElements>
    <a:clrScheme name="FM Colours">
      <a:dk1>
        <a:srgbClr val="141313"/>
      </a:dk1>
      <a:lt1>
        <a:sysClr val="window" lastClr="FFFFFF"/>
      </a:lt1>
      <a:dk2>
        <a:srgbClr val="000000"/>
      </a:dk2>
      <a:lt2>
        <a:srgbClr val="FFFFFF"/>
      </a:lt2>
      <a:accent1>
        <a:srgbClr val="D0D4DE"/>
      </a:accent1>
      <a:accent2>
        <a:srgbClr val="E3E0C8"/>
      </a:accent2>
      <a:accent3>
        <a:srgbClr val="F4E6CB"/>
      </a:accent3>
      <a:accent4>
        <a:srgbClr val="EEE0EE"/>
      </a:accent4>
      <a:accent5>
        <a:srgbClr val="69737A"/>
      </a:accent5>
      <a:accent6>
        <a:srgbClr val="DCCEBB"/>
      </a:accent6>
      <a:hlink>
        <a:srgbClr val="829CB7"/>
      </a:hlink>
      <a:folHlink>
        <a:srgbClr val="DDDED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evermark PPT [Read-Only]" id="{CEA673AA-9D7F-4552-9381-82D2A6BE7178}" vid="{02BE5B56-853A-41A8-AC83-E9B0C1A67163}"/>
    </a:ext>
  </a:extLst>
</a:theme>
</file>

<file path=ppt/theme/theme7.xml><?xml version="1.0" encoding="utf-8"?>
<a:theme xmlns:a="http://schemas.openxmlformats.org/drawingml/2006/main" name="Stone">
  <a:themeElements>
    <a:clrScheme name="Stone 2">
      <a:dk1>
        <a:srgbClr val="141414"/>
      </a:dk1>
      <a:lt1>
        <a:srgbClr val="FFFFFF"/>
      </a:lt1>
      <a:dk2>
        <a:srgbClr val="B8B7DC"/>
      </a:dk2>
      <a:lt2>
        <a:srgbClr val="EEDEA5"/>
      </a:lt2>
      <a:accent1>
        <a:srgbClr val="C9A2BA"/>
      </a:accent1>
      <a:accent2>
        <a:srgbClr val="6AA8C2"/>
      </a:accent2>
      <a:accent3>
        <a:srgbClr val="FFFFFF"/>
      </a:accent3>
      <a:accent4>
        <a:srgbClr val="0F0F0F"/>
      </a:accent4>
      <a:accent5>
        <a:srgbClr val="E1CED9"/>
      </a:accent5>
      <a:accent6>
        <a:srgbClr val="5F98B0"/>
      </a:accent6>
      <a:hlink>
        <a:srgbClr val="DAD7CB"/>
      </a:hlink>
      <a:folHlink>
        <a:srgbClr val="9CCCE5"/>
      </a:folHlink>
    </a:clrScheme>
    <a:fontScheme name="Stone">
      <a:majorFont>
        <a:latin typeface="Dutch801 Rm TL"/>
        <a:ea typeface=""/>
        <a:cs typeface="Arial"/>
      </a:majorFont>
      <a:minorFont>
        <a:latin typeface="Gotham Boo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utch801 Rm TL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utch801 Rm TL" pitchFamily="18" charset="0"/>
          </a:defRPr>
        </a:defPPr>
      </a:lstStyle>
    </a:lnDef>
  </a:objectDefaults>
  <a:extraClrSchemeLst>
    <a:extraClrScheme>
      <a:clrScheme name="Stone 1">
        <a:dk1>
          <a:srgbClr val="141414"/>
        </a:dk1>
        <a:lt1>
          <a:srgbClr val="FFFFFF"/>
        </a:lt1>
        <a:dk2>
          <a:srgbClr val="B9BCC0"/>
        </a:dk2>
        <a:lt2>
          <a:srgbClr val="EEDEA5"/>
        </a:lt2>
        <a:accent1>
          <a:srgbClr val="C9A2BA"/>
        </a:accent1>
        <a:accent2>
          <a:srgbClr val="6AA8C2"/>
        </a:accent2>
        <a:accent3>
          <a:srgbClr val="FFFFFF"/>
        </a:accent3>
        <a:accent4>
          <a:srgbClr val="0F0F0F"/>
        </a:accent4>
        <a:accent5>
          <a:srgbClr val="E1CED9"/>
        </a:accent5>
        <a:accent6>
          <a:srgbClr val="5F98B0"/>
        </a:accent6>
        <a:hlink>
          <a:srgbClr val="DAD7CB"/>
        </a:hlink>
        <a:folHlink>
          <a:srgbClr val="9CCCE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one 2">
        <a:dk1>
          <a:srgbClr val="141414"/>
        </a:dk1>
        <a:lt1>
          <a:srgbClr val="FFFFFF"/>
        </a:lt1>
        <a:dk2>
          <a:srgbClr val="B8B7DC"/>
        </a:dk2>
        <a:lt2>
          <a:srgbClr val="EEDEA5"/>
        </a:lt2>
        <a:accent1>
          <a:srgbClr val="C9A2BA"/>
        </a:accent1>
        <a:accent2>
          <a:srgbClr val="6AA8C2"/>
        </a:accent2>
        <a:accent3>
          <a:srgbClr val="FFFFFF"/>
        </a:accent3>
        <a:accent4>
          <a:srgbClr val="0F0F0F"/>
        </a:accent4>
        <a:accent5>
          <a:srgbClr val="E1CED9"/>
        </a:accent5>
        <a:accent6>
          <a:srgbClr val="5F98B0"/>
        </a:accent6>
        <a:hlink>
          <a:srgbClr val="DAD7CB"/>
        </a:hlink>
        <a:folHlink>
          <a:srgbClr val="9CCCE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Forevermark PPT TEMPLATE</Template>
  <TotalTime>2794</TotalTime>
  <Words>1580</Words>
  <Application>Microsoft Office PowerPoint</Application>
  <PresentationFormat>Custom</PresentationFormat>
  <Paragraphs>274</Paragraphs>
  <Slides>32</Slides>
  <Notes>19</Notes>
  <HiddenSlides>0</HiddenSlides>
  <MMClips>3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32</vt:i4>
      </vt:variant>
    </vt:vector>
  </HeadingPairs>
  <TitlesOfParts>
    <vt:vector size="56" baseType="lpstr">
      <vt:lpstr>ＭＳ Ｐゴシック</vt:lpstr>
      <vt:lpstr>Arial</vt:lpstr>
      <vt:lpstr>Calibri</vt:lpstr>
      <vt:lpstr>Calibri Light</vt:lpstr>
      <vt:lpstr>DINPro-Light</vt:lpstr>
      <vt:lpstr>Dutch801 Rm TL</vt:lpstr>
      <vt:lpstr>Franklin Gothic Book</vt:lpstr>
      <vt:lpstr>Franklin Gothic Medium</vt:lpstr>
      <vt:lpstr>Gill Sans MT</vt:lpstr>
      <vt:lpstr>Gill Sans MT Std Light</vt:lpstr>
      <vt:lpstr>Gill Sans MT Std Medium</vt:lpstr>
      <vt:lpstr>Gotham Book</vt:lpstr>
      <vt:lpstr>Helvetica</vt:lpstr>
      <vt:lpstr>Helvetica Light</vt:lpstr>
      <vt:lpstr>Times New Roman</vt:lpstr>
      <vt:lpstr>Wingdings</vt:lpstr>
      <vt:lpstr>1. No Line</vt:lpstr>
      <vt:lpstr>2. Line</vt:lpstr>
      <vt:lpstr>1_2. Line</vt:lpstr>
      <vt:lpstr>2_2. Line</vt:lpstr>
      <vt:lpstr>3_2. Line</vt:lpstr>
      <vt:lpstr>4_2. Line</vt:lpstr>
      <vt:lpstr>Stone</vt:lpstr>
      <vt:lpstr>1_Office Theme</vt:lpstr>
      <vt:lpstr>Millennials –  consumers with a sense of purpose</vt:lpstr>
      <vt:lpstr>MULTIPLE STUDIES &amp; RESEARCH PAPERS ANALYSED</vt:lpstr>
      <vt:lpstr> Who are Millennials?  What is important to them? </vt:lpstr>
      <vt:lpstr>PowerPoint Presentation</vt:lpstr>
      <vt:lpstr>PowerPoint Presentation</vt:lpstr>
      <vt:lpstr>PowerPoint Presentation</vt:lpstr>
      <vt:lpstr>PowerPoint Presentation</vt:lpstr>
      <vt:lpstr>And,.... They don’t notice diversity, they notice when its missing</vt:lpstr>
      <vt:lpstr>PowerPoint Presentation</vt:lpstr>
      <vt:lpstr>PowerPoint Presentation</vt:lpstr>
      <vt:lpstr> Aversion to Credit Card Usage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Who are Millennials?  What is important to them? </vt:lpstr>
      <vt:lpstr>A NEW DEFINITION OF WHAT’S IMPORTANT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 with picture</dc:title>
  <dc:creator>Goodrick, Rosy</dc:creator>
  <cp:lastModifiedBy>Papadimitriou, Costantino</cp:lastModifiedBy>
  <cp:revision>77</cp:revision>
  <cp:lastPrinted>2016-07-26T07:43:49Z</cp:lastPrinted>
  <dcterms:created xsi:type="dcterms:W3CDTF">2016-07-21T09:44:27Z</dcterms:created>
  <dcterms:modified xsi:type="dcterms:W3CDTF">2016-09-03T14:31:36Z</dcterms:modified>
</cp:coreProperties>
</file>